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58" r:id="rId7"/>
    <p:sldId id="271" r:id="rId8"/>
    <p:sldId id="259" r:id="rId9"/>
    <p:sldId id="260" r:id="rId10"/>
    <p:sldId id="272" r:id="rId11"/>
    <p:sldId id="261" r:id="rId12"/>
    <p:sldId id="273" r:id="rId13"/>
    <p:sldId id="262" r:id="rId14"/>
    <p:sldId id="274" r:id="rId15"/>
    <p:sldId id="263" r:id="rId16"/>
    <p:sldId id="268" r:id="rId17"/>
    <p:sldId id="275" r:id="rId18"/>
    <p:sldId id="265" r:id="rId19"/>
    <p:sldId id="269" r:id="rId20"/>
    <p:sldId id="267" r:id="rId21"/>
    <p:sldId id="270" r:id="rId22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B9FF"/>
    <a:srgbClr val="CCF4E0"/>
    <a:srgbClr val="FBE0CD"/>
    <a:srgbClr val="960000"/>
    <a:srgbClr val="FFCCFF"/>
    <a:srgbClr val="004EDA"/>
    <a:srgbClr val="0057FA"/>
    <a:srgbClr val="0961FF"/>
    <a:srgbClr val="4789FF"/>
    <a:srgbClr val="2EC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4380D9-8656-4449-B1DF-725C166883DC}" v="3" dt="2023-06-12T14:23:12.4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4" autoAdjust="0"/>
    <p:restoredTop sz="96242" autoAdjust="0"/>
  </p:normalViewPr>
  <p:slideViewPr>
    <p:cSldViewPr snapToGrid="0">
      <p:cViewPr varScale="1">
        <p:scale>
          <a:sx n="79" d="100"/>
          <a:sy n="79" d="100"/>
        </p:scale>
        <p:origin x="46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RERE Pascal" userId="98964686-cb32-4e05-abc8-32101ae98856" providerId="ADAL" clId="{654380D9-8656-4449-B1DF-725C166883DC}"/>
    <pc:docChg chg="custSel modSld">
      <pc:chgData name="BARRERE Pascal" userId="98964686-cb32-4e05-abc8-32101ae98856" providerId="ADAL" clId="{654380D9-8656-4449-B1DF-725C166883DC}" dt="2023-06-12T14:23:54.543" v="8" actId="1076"/>
      <pc:docMkLst>
        <pc:docMk/>
      </pc:docMkLst>
      <pc:sldChg chg="addSp delSp modSp mod">
        <pc:chgData name="BARRERE Pascal" userId="98964686-cb32-4e05-abc8-32101ae98856" providerId="ADAL" clId="{654380D9-8656-4449-B1DF-725C166883DC}" dt="2023-06-12T14:23:54.543" v="8" actId="1076"/>
        <pc:sldMkLst>
          <pc:docMk/>
          <pc:sldMk cId="3723052989" sldId="258"/>
        </pc:sldMkLst>
        <pc:graphicFrameChg chg="del mod">
          <ac:chgData name="BARRERE Pascal" userId="98964686-cb32-4e05-abc8-32101ae98856" providerId="ADAL" clId="{654380D9-8656-4449-B1DF-725C166883DC}" dt="2023-06-12T14:23:05.148" v="2" actId="478"/>
          <ac:graphicFrameMkLst>
            <pc:docMk/>
            <pc:sldMk cId="3723052989" sldId="258"/>
            <ac:graphicFrameMk id="7" creationId="{4F7F6922-3FB1-CF77-2EFC-AD064C5F016C}"/>
          </ac:graphicFrameMkLst>
        </pc:graphicFrameChg>
        <pc:picChg chg="add del mod">
          <ac:chgData name="BARRERE Pascal" userId="98964686-cb32-4e05-abc8-32101ae98856" providerId="ADAL" clId="{654380D9-8656-4449-B1DF-725C166883DC}" dt="2023-06-12T14:23:15.673" v="6" actId="478"/>
          <ac:picMkLst>
            <pc:docMk/>
            <pc:sldMk cId="3723052989" sldId="258"/>
            <ac:picMk id="8" creationId="{E9892508-34C0-51AF-168E-D4ACE5DE217D}"/>
          </ac:picMkLst>
        </pc:picChg>
        <pc:picChg chg="add mod">
          <ac:chgData name="BARRERE Pascal" userId="98964686-cb32-4e05-abc8-32101ae98856" providerId="ADAL" clId="{654380D9-8656-4449-B1DF-725C166883DC}" dt="2023-06-12T14:23:54.543" v="8" actId="1076"/>
          <ac:picMkLst>
            <pc:docMk/>
            <pc:sldMk cId="3723052989" sldId="258"/>
            <ac:picMk id="16" creationId="{7073FF20-DD45-AAFB-B794-06A870D4417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20EA5EC-0F62-40F1-9F3E-91F5AE1694B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5876EA-65AE-40A6-A01E-91F1B5D9CC52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0F1085D-A910-4C50-AF55-5CD9512B34B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CF2443-FAC8-41F9-8814-6E81FCA169B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3E44D69-463C-4459-BD17-8471CDFCC7B3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04944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B9F2A4F-0FA0-414A-9F8F-ED939C38F1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5B98DC5-B795-4936-9BB8-0885E9B5654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5D072146-0A06-46E5-B013-DAB6FCE3EBC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4FB703-0D9E-4AC5-87FE-E572640B4EAC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4E0BC3-01D7-4982-8038-99BA565F426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68068D-2E47-499A-B850-D25062A1786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3A4E0310-43E4-4054-BF37-A6C5D283BE9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78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CC5C8A-6416-4B40-87C6-EE5C95B9B13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74FFF37-D104-403A-B42D-07F2AB4CD72A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897E12F-4E30-474C-BEFA-EFF77DAFE1D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B87661-7F61-49CA-A250-631CF641A1B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10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7494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11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0720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12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4824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13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825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14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56101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15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4926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16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5551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17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32602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18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017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9344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6169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5858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8742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3763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9064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7BB077-0CD0-4BA2-8D39-7DA2B484C5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1B9C69F-7338-4A6E-9532-66F4FD7D77DD}" type="slidenum">
              <a:t>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F6FA10-F595-4287-BEFC-4997D5A122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33AD969-638E-49DA-B725-9EB79480D7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2219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0AF9CF-D306-4F79-A1FC-6EF5E505F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527280-3CE4-4AC1-87CC-28E1D0275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97E994-8DDF-4471-99D2-84FBBF30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CBC2F6-FE97-4281-861A-FC160C16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86D613-54E5-4485-900E-BE537C875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B14330-6803-4570-89E2-621100B5A8C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30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8365DD-61D4-4B60-83BF-0DBCAAA9F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2096E1-CCC1-4A54-B9D8-DDC3501CE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9F3E5C-FCC1-4B81-95C8-D78BD7548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6E60D8-DACE-460F-A583-CF9BAC34E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9D4DFD-0C0A-4F2E-A8B4-DF8B6E10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20FAB7-D8FC-4ED7-AD65-9DD93BE43E6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7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A905C51-0C21-44BD-8571-CAEBB2AA3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46A0DB4-5BB7-4896-9E8D-87B148556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9BF9CF-0904-4509-AC29-E3BCCF755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CD218C-399B-4DEF-800C-15266621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E9B1D8-6C12-488D-AF13-55DE5014B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299D57-E49F-45C7-804D-D39197413D7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67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2B2E38-E766-4565-8143-60CC04987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E4549B-1265-4173-BDCE-5991271BD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9083DA-1D99-43BA-A2D5-27131B61B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DBE5BB-3158-4445-AEBA-B82B014A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4FA5C4-8A09-49E2-B8F1-18F1D816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6D1D8B-2103-4E31-BAAE-E81036E1CCC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0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A611F3-F713-4E8E-9958-669AD2699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973807-2131-4545-9F8F-21696738B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F90615-2238-4B7D-B243-45B24D21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C3F011-8A02-4D8C-86F9-51A4044D4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72804E-94CA-46D6-82DB-66B48FD1B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5B00A9-C3F1-4B82-9EB5-BEA2E220601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18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524BA9-1C07-4749-AA71-A74EF58B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6E2613-3739-4AA4-91DA-6C411B75A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ADCE06-2782-47A3-9A93-B1E78835D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FA7C14-6C15-4156-B242-2D3CC2CC3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DC1985-5F04-4941-A7C5-83E53ADF3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BF3673-2B63-47E3-913D-3A138BA78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7E3A1E-E51E-4E44-AFF5-6E3DB352FFA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25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0E45B9-1BD2-468A-843A-C586BB4D0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E64A15-DD53-4060-BCD1-5659AD753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40F71E-2838-4DDC-B598-AABBB01FE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6E781AC-40BB-4379-B71F-A93A373B9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F8D1D1D-746D-4564-A057-95BCF1F52D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F3D5E09-2A0E-4055-84FA-E7FD676A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B4F146D-B439-4406-B7BC-439ECB2D0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23D6983-1EF0-42CD-A4D5-2E06398BD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9C3E71-14C5-48B8-8236-67B9E1CA189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14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938611-893E-4042-B28E-6E952E038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639BD3-2A53-42A6-8303-AF346D466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4172AB8-0AE0-4FC0-A5C0-5CE287BDB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7D5256C-E9FC-4472-BD52-9E1D02736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32CC6B-E6F5-44E9-9CCB-FC410331A14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18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D01845-ED0A-4068-B072-ED3564AE4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799D91-5DDA-4086-ADE0-BD18FE2C1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FAE02D-C07E-4F91-BFC7-A532CBFB3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91935C-831D-481C-9C31-045C0CD8E95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6907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D9F2AC-625C-477E-98AA-947A5D27A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B615D3-0345-4BCD-AABF-7DB6161BD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7D2299-65B5-4527-9C7C-9A6685F86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89811D-AC22-42E2-8CB8-17F24B24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C6907A-E6E8-4B20-8C9A-AADB9D2D1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DED9F1-9D10-4810-B737-17C9570A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0DF3E7-2C89-4EEF-9072-CFA436A2202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52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FEBB3E-AEFA-4459-A7CE-54F35BCA3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B13E334-B4E3-48C0-B072-BC972BB7A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9FDFA6-4B46-43FD-91A4-315777473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79FD3D-2AED-4D7A-BA7C-7C3C05670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54D90A-BE67-45E9-9151-39E09FDEA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FB3786-A2B4-4B3E-BD8E-B1DB9F383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4FA8E9-D486-4343-917C-11FB9D4A655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2BDD9A6-EEF7-4619-8E59-F43051FD03B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096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16AC22-76D0-4858-A204-224636D4E3F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1D4735-2113-4C08-8081-D069733A403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68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3CBEA6-9BA1-4269-9A4D-74AC2599C04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5670C5-624E-4CD8-AB6A-CF81D50E5B3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68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5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AAC7705-C376-43E4-B526-AA32E8DA5BF9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2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7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8.svg"/><Relationship Id="rId9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7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8.sv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0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21.sv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3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2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39B9BC-D92E-4238-9DDB-9BE95113DA9C}"/>
              </a:ext>
            </a:extLst>
          </p:cNvPr>
          <p:cNvSpPr/>
          <p:nvPr/>
        </p:nvSpPr>
        <p:spPr>
          <a:xfrm>
            <a:off x="-4763" y="0"/>
            <a:ext cx="3380709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692A744F-4162-4145-83FB-735651A201F0}"/>
              </a:ext>
            </a:extLst>
          </p:cNvPr>
          <p:cNvSpPr txBox="1">
            <a:spLocks/>
          </p:cNvSpPr>
          <p:nvPr/>
        </p:nvSpPr>
        <p:spPr>
          <a:xfrm>
            <a:off x="3552162" y="4335616"/>
            <a:ext cx="6305036" cy="2403217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>
            <a:lvl1pPr algn="ctr" rtl="0" hangingPunct="0">
              <a:tabLst/>
              <a:defRPr lang="fr-FR" sz="4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r>
              <a:rPr lang="fr-FR" sz="3000" b="1" dirty="0">
                <a:latin typeface="Verdana" panose="020B0604030504040204" pitchFamily="34" charset="0"/>
                <a:ea typeface="Verdana" panose="020B0604030504040204" pitchFamily="34" charset="0"/>
              </a:rPr>
              <a:t>Pourquoi, comment ?</a:t>
            </a:r>
          </a:p>
          <a:p>
            <a:endParaRPr lang="fr-FR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2200" b="1" i="1" dirty="0">
                <a:latin typeface="Verdana" panose="020B0604030504040204" pitchFamily="34" charset="0"/>
                <a:ea typeface="Verdana" panose="020B0604030504040204" pitchFamily="34" charset="0"/>
              </a:rPr>
              <a:t>Avec l’exemple de Pau</a:t>
            </a:r>
          </a:p>
          <a:p>
            <a:endParaRPr lang="fr-FR" sz="2200" b="1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sz="2400" b="1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2200" b="0" i="1" dirty="0">
                <a:solidFill>
                  <a:srgbClr val="00002E"/>
                </a:solidFill>
                <a:effectLst/>
                <a:latin typeface="Arial" panose="020B0604020202020204" pitchFamily="34" charset="0"/>
              </a:rPr>
              <a:t>Il faut connaître le passé pour comprendre le présent et construire l’avenir (Anonyme)</a:t>
            </a:r>
            <a:endParaRPr lang="fr-FR" sz="2200" b="1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Espace réservé du numéro de diapositive 11">
            <a:extLst>
              <a:ext uri="{FF2B5EF4-FFF2-40B4-BE49-F238E27FC236}">
                <a16:creationId xmlns:a16="http://schemas.microsoft.com/office/drawing/2014/main" id="{5CC9A585-2E0B-469A-8C47-88537E74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9851" y="6843498"/>
            <a:ext cx="552733" cy="273844"/>
          </a:xfrm>
        </p:spPr>
        <p:txBody>
          <a:bodyPr/>
          <a:lstStyle/>
          <a:p>
            <a:pPr algn="ctr"/>
            <a:fld id="{10FFA623-01EC-4A9D-AAD6-852F75B6387E}" type="slidenum">
              <a:rPr lang="fr-FR"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1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903B20C0-CB49-4097-BBA0-0CE9A7FAED7A}"/>
              </a:ext>
            </a:extLst>
          </p:cNvPr>
          <p:cNvGrpSpPr/>
          <p:nvPr/>
        </p:nvGrpSpPr>
        <p:grpSpPr>
          <a:xfrm>
            <a:off x="1585395" y="6740894"/>
            <a:ext cx="8502547" cy="432000"/>
            <a:chOff x="1484738" y="3093927"/>
            <a:chExt cx="8266172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E1B8E3A9-5EF2-4666-8F3F-BE693513AEEE}"/>
                </a:ext>
              </a:extLst>
            </p:cNvPr>
            <p:cNvSpPr/>
            <p:nvPr/>
          </p:nvSpPr>
          <p:spPr>
            <a:xfrm>
              <a:off x="1484738" y="3093927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5BACB49-E0F8-4D77-B6D7-7526DD88A197}"/>
                </a:ext>
              </a:extLst>
            </p:cNvPr>
            <p:cNvSpPr/>
            <p:nvPr/>
          </p:nvSpPr>
          <p:spPr>
            <a:xfrm flipH="1" flipV="1">
              <a:off x="1914104" y="3287734"/>
              <a:ext cx="7836806" cy="45719"/>
            </a:xfrm>
            <a:prstGeom prst="rect">
              <a:avLst/>
            </a:prstGeom>
            <a:gradFill flip="none" rotWithShape="1">
              <a:gsLst>
                <a:gs pos="89000">
                  <a:srgbClr val="246ECF"/>
                </a:gs>
                <a:gs pos="100000">
                  <a:srgbClr val="004FC4"/>
                </a:gs>
                <a:gs pos="5825">
                  <a:schemeClr val="bg1"/>
                </a:gs>
                <a:gs pos="80000">
                  <a:srgbClr val="3F84FF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</p:grpSp>
      <p:sp>
        <p:nvSpPr>
          <p:cNvPr id="4" name="Ellipse 3">
            <a:extLst>
              <a:ext uri="{FF2B5EF4-FFF2-40B4-BE49-F238E27FC236}">
                <a16:creationId xmlns:a16="http://schemas.microsoft.com/office/drawing/2014/main" id="{280455B7-3BB2-4E11-B483-BFC69960C415}"/>
              </a:ext>
            </a:extLst>
          </p:cNvPr>
          <p:cNvSpPr/>
          <p:nvPr/>
        </p:nvSpPr>
        <p:spPr>
          <a:xfrm>
            <a:off x="755130" y="418411"/>
            <a:ext cx="1915695" cy="1800914"/>
          </a:xfrm>
          <a:prstGeom prst="ellipse">
            <a:avLst/>
          </a:prstGeom>
          <a:noFill/>
          <a:ln w="317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D1D637D3-9145-4B5D-A9B4-47B1B281A2E7}"/>
              </a:ext>
            </a:extLst>
          </p:cNvPr>
          <p:cNvSpPr txBox="1">
            <a:spLocks/>
          </p:cNvSpPr>
          <p:nvPr/>
        </p:nvSpPr>
        <p:spPr>
          <a:xfrm>
            <a:off x="3375946" y="2867154"/>
            <a:ext cx="6305036" cy="1118245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rtl="0" hangingPunct="0">
              <a:tabLst/>
              <a:defRPr lang="fr-FR" sz="4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r>
              <a:rPr lang="fr-FR" sz="4000" b="1" dirty="0"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mutualisation des services</a:t>
            </a:r>
            <a:endParaRPr lang="fr-FR" sz="4000" i="1" dirty="0">
              <a:solidFill>
                <a:srgbClr val="004EDA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91E0C72-2879-4FA9-A45B-4C915F749B58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9753819D-1431-4DF9-BE8A-DFD7CB2B4AB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59827" y="1110059"/>
            <a:ext cx="1550927" cy="69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DBEAAB3C-8E75-4665-8AE2-FC831FFC17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43" y="795620"/>
            <a:ext cx="1385712" cy="40868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B1E969B-6F9A-CBC9-3601-B7AAEAB1A1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44" y="2637736"/>
            <a:ext cx="2546292" cy="1969125"/>
          </a:xfrm>
          <a:prstGeom prst="rect">
            <a:avLst/>
          </a:prstGeom>
          <a:ln cmpd="thickThin">
            <a:noFill/>
          </a:ln>
          <a:effectLst>
            <a:softEdge rad="444500"/>
          </a:effectLst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7534C8FB-6B6F-64EA-3F6B-8535A6CCCA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4506" y="133892"/>
            <a:ext cx="4714875" cy="24479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70D30CA0-EA06-BA4B-5BD5-C8B760E2498F}"/>
              </a:ext>
            </a:extLst>
          </p:cNvPr>
          <p:cNvSpPr txBox="1"/>
          <p:nvPr/>
        </p:nvSpPr>
        <p:spPr>
          <a:xfrm>
            <a:off x="470606" y="4749491"/>
            <a:ext cx="267122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  <a:latin typeface="Abadi" panose="020B0604020104020204" pitchFamily="34" charset="0"/>
              </a:rPr>
              <a:t>15 juin 2023</a:t>
            </a:r>
          </a:p>
          <a:p>
            <a:pPr algn="ctr"/>
            <a:endParaRPr lang="fr-FR" sz="8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1F792-64FC-430D-A5F0-F99B8F580054}"/>
              </a:ext>
            </a:extLst>
          </p:cNvPr>
          <p:cNvSpPr txBox="1"/>
          <p:nvPr/>
        </p:nvSpPr>
        <p:spPr>
          <a:xfrm>
            <a:off x="1075237" y="111120"/>
            <a:ext cx="8171958" cy="75093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none" strike="noStrike" kern="1200" dirty="0">
                <a:ln>
                  <a:noFill/>
                </a:ln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itchFamily="2"/>
              </a:rPr>
              <a:t>Une construction juridique à rebondissements</a:t>
            </a:r>
          </a:p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i="1" dirty="0">
                <a:latin typeface="Univers" panose="020B0604020202020204" pitchFamily="34" charset="0"/>
                <a:ea typeface="Verdana" panose="020B0604030504040204" pitchFamily="34" charset="0"/>
                <a:cs typeface="Mangal" pitchFamily="2"/>
              </a:rPr>
              <a:t>…à laquelle il a fallu s’adapter</a:t>
            </a:r>
            <a:r>
              <a:rPr lang="fr-FR" b="1" i="1" u="none" strike="noStrike" kern="1200" dirty="0">
                <a:ln>
                  <a:noFill/>
                </a:ln>
                <a:latin typeface="Univers" panose="020B0604020202020204" pitchFamily="34" charset="0"/>
                <a:ea typeface="Verdana" panose="020B0604030504040204" pitchFamily="34" charset="0"/>
                <a:cs typeface="Mangal" pitchFamily="2"/>
              </a:rPr>
              <a:t> </a:t>
            </a: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10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sp>
        <p:nvSpPr>
          <p:cNvPr id="33" name="Organigramme : Connecteur 32">
            <a:extLst>
              <a:ext uri="{FF2B5EF4-FFF2-40B4-BE49-F238E27FC236}">
                <a16:creationId xmlns:a16="http://schemas.microsoft.com/office/drawing/2014/main" id="{117AFEEF-7E41-8FC9-B2FE-04992DE6B38D}"/>
              </a:ext>
            </a:extLst>
          </p:cNvPr>
          <p:cNvSpPr/>
          <p:nvPr/>
        </p:nvSpPr>
        <p:spPr>
          <a:xfrm>
            <a:off x="109825" y="320760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6" name="Organigramme : Connecteur 35">
            <a:extLst>
              <a:ext uri="{FF2B5EF4-FFF2-40B4-BE49-F238E27FC236}">
                <a16:creationId xmlns:a16="http://schemas.microsoft.com/office/drawing/2014/main" id="{5FB6B116-61BB-474E-6E95-1CE7C1872892}"/>
              </a:ext>
            </a:extLst>
          </p:cNvPr>
          <p:cNvSpPr/>
          <p:nvPr/>
        </p:nvSpPr>
        <p:spPr>
          <a:xfrm>
            <a:off x="292858" y="394092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7" name="Organigramme : Connecteur 36">
            <a:extLst>
              <a:ext uri="{FF2B5EF4-FFF2-40B4-BE49-F238E27FC236}">
                <a16:creationId xmlns:a16="http://schemas.microsoft.com/office/drawing/2014/main" id="{3196B086-1A83-6659-7F1F-E4A11943699F}"/>
              </a:ext>
            </a:extLst>
          </p:cNvPr>
          <p:cNvSpPr/>
          <p:nvPr/>
        </p:nvSpPr>
        <p:spPr>
          <a:xfrm>
            <a:off x="427237" y="224046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8" name="Organigramme : Connecteur 37">
            <a:extLst>
              <a:ext uri="{FF2B5EF4-FFF2-40B4-BE49-F238E27FC236}">
                <a16:creationId xmlns:a16="http://schemas.microsoft.com/office/drawing/2014/main" id="{4EE22F99-0938-F31C-F33F-A9E69EBC41B8}"/>
              </a:ext>
            </a:extLst>
          </p:cNvPr>
          <p:cNvSpPr/>
          <p:nvPr/>
        </p:nvSpPr>
        <p:spPr>
          <a:xfrm>
            <a:off x="526708" y="448092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9" name="Organigramme : Connecteur 38">
            <a:extLst>
              <a:ext uri="{FF2B5EF4-FFF2-40B4-BE49-F238E27FC236}">
                <a16:creationId xmlns:a16="http://schemas.microsoft.com/office/drawing/2014/main" id="{AB913126-6D6C-75D0-C272-E531D32633A6}"/>
              </a:ext>
            </a:extLst>
          </p:cNvPr>
          <p:cNvSpPr/>
          <p:nvPr/>
        </p:nvSpPr>
        <p:spPr>
          <a:xfrm>
            <a:off x="663906" y="320760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pic>
        <p:nvPicPr>
          <p:cNvPr id="40" name="Graphique 39" descr="Jouer avec un remplissage uni">
            <a:extLst>
              <a:ext uri="{FF2B5EF4-FFF2-40B4-BE49-F238E27FC236}">
                <a16:creationId xmlns:a16="http://schemas.microsoft.com/office/drawing/2014/main" id="{EAFE4805-1FD5-2A8B-F8C0-5131E09713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8408" y="224046"/>
            <a:ext cx="320260" cy="325574"/>
          </a:xfrm>
          <a:prstGeom prst="rect">
            <a:avLst/>
          </a:prstGeom>
        </p:spPr>
      </p:pic>
      <p:sp>
        <p:nvSpPr>
          <p:cNvPr id="2068" name="ZoneTexte 2067">
            <a:extLst>
              <a:ext uri="{FF2B5EF4-FFF2-40B4-BE49-F238E27FC236}">
                <a16:creationId xmlns:a16="http://schemas.microsoft.com/office/drawing/2014/main" id="{10457BDF-31F4-9B2E-EA4C-BE816FD3CE14}"/>
              </a:ext>
            </a:extLst>
          </p:cNvPr>
          <p:cNvSpPr txBox="1"/>
          <p:nvPr/>
        </p:nvSpPr>
        <p:spPr>
          <a:xfrm>
            <a:off x="6008009" y="1339578"/>
            <a:ext cx="3783270" cy="289564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nouvelle équipe dirigeante de 2008 interprète la réglementation comme privilégiant la mutualisation descendante et comme l’occasion de « faire du CIF » pour augmenter la DGF intercommunale. Les services fonctionnels de Pau sont tous transférés à l’agglomération. 304 agents sont mutualisés pour un flux financier de 3.2 millions d’€.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3712F5B-246E-9905-4BC9-79F1BD0F577A}"/>
              </a:ext>
            </a:extLst>
          </p:cNvPr>
          <p:cNvGrpSpPr/>
          <p:nvPr/>
        </p:nvGrpSpPr>
        <p:grpSpPr>
          <a:xfrm>
            <a:off x="1360068" y="1597216"/>
            <a:ext cx="1709051" cy="1713808"/>
            <a:chOff x="1150701" y="1069290"/>
            <a:chExt cx="1234997" cy="12349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5" name="Picture 8" descr="Calendrier des évènements à Tokyo - Ici-Japon">
              <a:extLst>
                <a:ext uri="{FF2B5EF4-FFF2-40B4-BE49-F238E27FC236}">
                  <a16:creationId xmlns:a16="http://schemas.microsoft.com/office/drawing/2014/main" id="{E50991DF-794A-6C86-23FC-B17B83AE45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701" y="1069290"/>
              <a:ext cx="1234997" cy="1234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6DA7F9AD-6832-0481-12C3-39749D506DF4}"/>
                </a:ext>
              </a:extLst>
            </p:cNvPr>
            <p:cNvSpPr txBox="1"/>
            <p:nvPr/>
          </p:nvSpPr>
          <p:spPr>
            <a:xfrm>
              <a:off x="1358167" y="1078435"/>
              <a:ext cx="766016" cy="307777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fr-FR" sz="2800" b="1" dirty="0">
                  <a:ln>
                    <a:solidFill>
                      <a:srgbClr val="960000"/>
                    </a:solidFill>
                  </a:ln>
                  <a:solidFill>
                    <a:schemeClr val="bg1"/>
                  </a:solidFill>
                  <a:latin typeface="Gill Sans Nova" panose="020B0604020202020204" pitchFamily="34" charset="0"/>
                  <a:cs typeface="Aharoni" panose="02010803020104030203" pitchFamily="2" charset="-79"/>
                </a:rPr>
                <a:t>2010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E67078A1-B175-F2BB-F356-8F3EF150A350}"/>
              </a:ext>
            </a:extLst>
          </p:cNvPr>
          <p:cNvGrpSpPr/>
          <p:nvPr/>
        </p:nvGrpSpPr>
        <p:grpSpPr>
          <a:xfrm>
            <a:off x="3234112" y="1043849"/>
            <a:ext cx="2608904" cy="2374256"/>
            <a:chOff x="2714866" y="1234953"/>
            <a:chExt cx="2984171" cy="279227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16EBA6E9-6B3A-54A0-748D-725769A1CBF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714866" y="1234953"/>
              <a:ext cx="2119259" cy="4349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</p:pic>
        <p:sp>
          <p:nvSpPr>
            <p:cNvPr id="9" name="Rectangle : carré corné 8">
              <a:extLst>
                <a:ext uri="{FF2B5EF4-FFF2-40B4-BE49-F238E27FC236}">
                  <a16:creationId xmlns:a16="http://schemas.microsoft.com/office/drawing/2014/main" id="{EF930CCB-B935-62F8-DBB3-06FBF9161300}"/>
                </a:ext>
              </a:extLst>
            </p:cNvPr>
            <p:cNvSpPr/>
            <p:nvPr/>
          </p:nvSpPr>
          <p:spPr>
            <a:xfrm>
              <a:off x="2714866" y="1669885"/>
              <a:ext cx="2984171" cy="2357345"/>
            </a:xfrm>
            <a:prstGeom prst="foldedCorner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0" numCol="1" spcCol="0" rtlCol="0" fromWordArt="0" anchor="t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Loi du 16/12 définissant les mutualisations hors transfert et en cas de transfert partiel pour une durée illimitée Consultation obligatoire des CT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846E0E51-2EB7-4C19-0736-350E9E6E030F}"/>
              </a:ext>
            </a:extLst>
          </p:cNvPr>
          <p:cNvGrpSpPr/>
          <p:nvPr/>
        </p:nvGrpSpPr>
        <p:grpSpPr>
          <a:xfrm>
            <a:off x="1416989" y="4712921"/>
            <a:ext cx="1652130" cy="1648666"/>
            <a:chOff x="1150701" y="1069290"/>
            <a:chExt cx="1234997" cy="12349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8" name="Picture 8" descr="Calendrier des évènements à Tokyo - Ici-Japon">
              <a:extLst>
                <a:ext uri="{FF2B5EF4-FFF2-40B4-BE49-F238E27FC236}">
                  <a16:creationId xmlns:a16="http://schemas.microsoft.com/office/drawing/2014/main" id="{798F6DE4-5171-A59F-0A93-5EB4C660A6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701" y="1069290"/>
              <a:ext cx="1234997" cy="1234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97C078E7-E7D8-5E25-2D46-4CE02A66515B}"/>
                </a:ext>
              </a:extLst>
            </p:cNvPr>
            <p:cNvSpPr txBox="1"/>
            <p:nvPr/>
          </p:nvSpPr>
          <p:spPr>
            <a:xfrm>
              <a:off x="1358167" y="1078435"/>
              <a:ext cx="766016" cy="322773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fr-FR" sz="2800" b="1" dirty="0">
                  <a:ln>
                    <a:solidFill>
                      <a:srgbClr val="960000"/>
                    </a:solidFill>
                  </a:ln>
                  <a:solidFill>
                    <a:schemeClr val="bg1"/>
                  </a:solidFill>
                  <a:latin typeface="Gill Sans Nova" panose="020B0604020202020204" pitchFamily="34" charset="0"/>
                  <a:cs typeface="Aharoni" panose="02010803020104030203" pitchFamily="2" charset="-79"/>
                </a:rPr>
                <a:t>2011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C4DD86E1-C5EF-09FB-840F-7AAA34161612}"/>
              </a:ext>
            </a:extLst>
          </p:cNvPr>
          <p:cNvGrpSpPr/>
          <p:nvPr/>
        </p:nvGrpSpPr>
        <p:grpSpPr>
          <a:xfrm>
            <a:off x="3234112" y="4386826"/>
            <a:ext cx="2426024" cy="1869501"/>
            <a:chOff x="2675153" y="1707961"/>
            <a:chExt cx="2984171" cy="22349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6" name="Image 25">
              <a:extLst>
                <a:ext uri="{FF2B5EF4-FFF2-40B4-BE49-F238E27FC236}">
                  <a16:creationId xmlns:a16="http://schemas.microsoft.com/office/drawing/2014/main" id="{F9F1DD98-B802-B7DB-B54B-EDE04A9C16B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92568" y="1707961"/>
              <a:ext cx="2244183" cy="460569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</p:pic>
        <p:sp>
          <p:nvSpPr>
            <p:cNvPr id="27" name="Rectangle : carré corné 26">
              <a:extLst>
                <a:ext uri="{FF2B5EF4-FFF2-40B4-BE49-F238E27FC236}">
                  <a16:creationId xmlns:a16="http://schemas.microsoft.com/office/drawing/2014/main" id="{40AC66B9-B31C-F1DF-16EB-994A34878F62}"/>
                </a:ext>
              </a:extLst>
            </p:cNvPr>
            <p:cNvSpPr/>
            <p:nvPr/>
          </p:nvSpPr>
          <p:spPr>
            <a:xfrm>
              <a:off x="2675153" y="2169215"/>
              <a:ext cx="2984171" cy="1773724"/>
            </a:xfrm>
            <a:prstGeom prst="foldedCorner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0" numCol="1" spcCol="0" rtlCol="0" fromWordArt="0" anchor="t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Décret du 10/05 définissant la méthode de calcul des coûts des services mis à disposition</a:t>
              </a:r>
            </a:p>
          </p:txBody>
        </p:sp>
      </p:grpSp>
      <p:sp>
        <p:nvSpPr>
          <p:cNvPr id="30" name="ZoneTexte 29">
            <a:extLst>
              <a:ext uri="{FF2B5EF4-FFF2-40B4-BE49-F238E27FC236}">
                <a16:creationId xmlns:a16="http://schemas.microsoft.com/office/drawing/2014/main" id="{E33F835E-208B-E037-43BF-FD0BDC4364A2}"/>
              </a:ext>
            </a:extLst>
          </p:cNvPr>
          <p:cNvSpPr txBox="1"/>
          <p:nvPr/>
        </p:nvSpPr>
        <p:spPr>
          <a:xfrm>
            <a:off x="6008009" y="4235219"/>
            <a:ext cx="3783269" cy="207124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 dispositif étant devenu peu lisible (9 avenants à la convention principale), le dispositif a été refondé avec 358 postes mutualisés en permanence et 382 occasionnellement pour un flux financier de 7.5 millions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d’€. </a:t>
            </a:r>
          </a:p>
        </p:txBody>
      </p:sp>
      <p:sp>
        <p:nvSpPr>
          <p:cNvPr id="15" name="Flèche : pentagone 14">
            <a:extLst>
              <a:ext uri="{FF2B5EF4-FFF2-40B4-BE49-F238E27FC236}">
                <a16:creationId xmlns:a16="http://schemas.microsoft.com/office/drawing/2014/main" id="{8F29FF81-37F6-6F0A-6DE1-B27B12C730EF}"/>
              </a:ext>
            </a:extLst>
          </p:cNvPr>
          <p:cNvSpPr/>
          <p:nvPr/>
        </p:nvSpPr>
        <p:spPr>
          <a:xfrm>
            <a:off x="209050" y="2653219"/>
            <a:ext cx="1512352" cy="2664697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La complexi-fication</a:t>
            </a:r>
            <a:endParaRPr lang="fr-FR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A12B16B9-3C29-846F-EB0E-A2DA3B748A66}"/>
              </a:ext>
            </a:extLst>
          </p:cNvPr>
          <p:cNvGrpSpPr/>
          <p:nvPr/>
        </p:nvGrpSpPr>
        <p:grpSpPr>
          <a:xfrm>
            <a:off x="109825" y="224046"/>
            <a:ext cx="988843" cy="332046"/>
            <a:chOff x="109825" y="224046"/>
            <a:chExt cx="988843" cy="3320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Organigramme : Connecteur 21">
              <a:extLst>
                <a:ext uri="{FF2B5EF4-FFF2-40B4-BE49-F238E27FC236}">
                  <a16:creationId xmlns:a16="http://schemas.microsoft.com/office/drawing/2014/main" id="{995EA722-C5E4-FAE4-5243-D4F5CBC76D18}"/>
                </a:ext>
              </a:extLst>
            </p:cNvPr>
            <p:cNvSpPr/>
            <p:nvPr/>
          </p:nvSpPr>
          <p:spPr>
            <a:xfrm>
              <a:off x="109825" y="320760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23" name="Organigramme : Connecteur 22">
              <a:extLst>
                <a:ext uri="{FF2B5EF4-FFF2-40B4-BE49-F238E27FC236}">
                  <a16:creationId xmlns:a16="http://schemas.microsoft.com/office/drawing/2014/main" id="{B9DA7132-4709-2E0D-309C-8D8AA278563E}"/>
                </a:ext>
              </a:extLst>
            </p:cNvPr>
            <p:cNvSpPr/>
            <p:nvPr/>
          </p:nvSpPr>
          <p:spPr>
            <a:xfrm>
              <a:off x="292858" y="394092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24" name="Organigramme : Connecteur 23">
              <a:extLst>
                <a:ext uri="{FF2B5EF4-FFF2-40B4-BE49-F238E27FC236}">
                  <a16:creationId xmlns:a16="http://schemas.microsoft.com/office/drawing/2014/main" id="{305F48A2-58E1-84BD-5141-4D2657B486EE}"/>
                </a:ext>
              </a:extLst>
            </p:cNvPr>
            <p:cNvSpPr/>
            <p:nvPr/>
          </p:nvSpPr>
          <p:spPr>
            <a:xfrm>
              <a:off x="427237" y="224046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31" name="Organigramme : Connecteur 30">
              <a:extLst>
                <a:ext uri="{FF2B5EF4-FFF2-40B4-BE49-F238E27FC236}">
                  <a16:creationId xmlns:a16="http://schemas.microsoft.com/office/drawing/2014/main" id="{03187E89-D331-B0AD-5FB9-D0654F2FF895}"/>
                </a:ext>
              </a:extLst>
            </p:cNvPr>
            <p:cNvSpPr/>
            <p:nvPr/>
          </p:nvSpPr>
          <p:spPr>
            <a:xfrm>
              <a:off x="526708" y="448092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32" name="Organigramme : Connecteur 31">
              <a:extLst>
                <a:ext uri="{FF2B5EF4-FFF2-40B4-BE49-F238E27FC236}">
                  <a16:creationId xmlns:a16="http://schemas.microsoft.com/office/drawing/2014/main" id="{D4F57751-AD9A-ED4B-A240-449E4B941D07}"/>
                </a:ext>
              </a:extLst>
            </p:cNvPr>
            <p:cNvSpPr/>
            <p:nvPr/>
          </p:nvSpPr>
          <p:spPr>
            <a:xfrm>
              <a:off x="663906" y="320760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pic>
          <p:nvPicPr>
            <p:cNvPr id="34" name="Graphique 33" descr="Jouer avec un remplissage uni">
              <a:extLst>
                <a:ext uri="{FF2B5EF4-FFF2-40B4-BE49-F238E27FC236}">
                  <a16:creationId xmlns:a16="http://schemas.microsoft.com/office/drawing/2014/main" id="{590DF339-C4C8-333C-6B72-F6D7B68F9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78408" y="224046"/>
              <a:ext cx="320260" cy="325574"/>
            </a:xfrm>
            <a:prstGeom prst="rect">
              <a:avLst/>
            </a:prstGeom>
          </p:spPr>
        </p:pic>
      </p:grpSp>
      <p:sp>
        <p:nvSpPr>
          <p:cNvPr id="41" name="Rectangle : avec coin rogné 40">
            <a:extLst>
              <a:ext uri="{FF2B5EF4-FFF2-40B4-BE49-F238E27FC236}">
                <a16:creationId xmlns:a16="http://schemas.microsoft.com/office/drawing/2014/main" id="{725CE861-1471-7012-9770-1D7E6D98906D}"/>
              </a:ext>
            </a:extLst>
          </p:cNvPr>
          <p:cNvSpPr/>
          <p:nvPr/>
        </p:nvSpPr>
        <p:spPr>
          <a:xfrm>
            <a:off x="6013024" y="1010021"/>
            <a:ext cx="1181653" cy="329557"/>
          </a:xfrm>
          <a:prstGeom prst="snip1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>
                <a:solidFill>
                  <a:srgbClr val="004E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Pau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607547F-E471-0922-8410-754D99209F6A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</p:spTree>
    <p:extLst>
      <p:ext uri="{BB962C8B-B14F-4D97-AF65-F5344CB8AC3E}">
        <p14:creationId xmlns:p14="http://schemas.microsoft.com/office/powerpoint/2010/main" val="1758992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raphique 34" descr="Indicateur1 avec un remplissage uni">
            <a:extLst>
              <a:ext uri="{FF2B5EF4-FFF2-40B4-BE49-F238E27FC236}">
                <a16:creationId xmlns:a16="http://schemas.microsoft.com/office/drawing/2014/main" id="{9A33FBC0-C026-3A52-F637-B086DEEB0B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55301" y="5249656"/>
            <a:ext cx="914400" cy="9144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1F792-64FC-430D-A5F0-F99B8F580054}"/>
              </a:ext>
            </a:extLst>
          </p:cNvPr>
          <p:cNvSpPr txBox="1"/>
          <p:nvPr/>
        </p:nvSpPr>
        <p:spPr>
          <a:xfrm>
            <a:off x="1075237" y="111120"/>
            <a:ext cx="8251788" cy="75093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none" strike="noStrike" kern="1200" dirty="0">
                <a:ln>
                  <a:noFill/>
                </a:ln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itchFamily="2"/>
              </a:rPr>
              <a:t>Une construction juridique à rebondissements</a:t>
            </a:r>
          </a:p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i="1" dirty="0">
                <a:latin typeface="Univers" panose="020B0604020202020204" pitchFamily="34" charset="0"/>
                <a:ea typeface="Verdana" panose="020B0604030504040204" pitchFamily="34" charset="0"/>
                <a:cs typeface="Mangal" pitchFamily="2"/>
              </a:rPr>
              <a:t>…à laquelle il a fallu s’adapter</a:t>
            </a:r>
            <a:endParaRPr lang="fr-FR" b="1" i="1" u="none" strike="noStrike" kern="1200" dirty="0">
              <a:ln>
                <a:noFill/>
              </a:ln>
              <a:latin typeface="Univers" panose="020B0604020202020204" pitchFamily="34" charset="0"/>
              <a:ea typeface="Verdana" panose="020B0604030504040204" pitchFamily="34" charset="0"/>
              <a:cs typeface="Mangal" pitchFamily="2"/>
            </a:endParaRP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11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sp>
        <p:nvSpPr>
          <p:cNvPr id="33" name="Organigramme : Connecteur 32">
            <a:extLst>
              <a:ext uri="{FF2B5EF4-FFF2-40B4-BE49-F238E27FC236}">
                <a16:creationId xmlns:a16="http://schemas.microsoft.com/office/drawing/2014/main" id="{117AFEEF-7E41-8FC9-B2FE-04992DE6B38D}"/>
              </a:ext>
            </a:extLst>
          </p:cNvPr>
          <p:cNvSpPr/>
          <p:nvPr/>
        </p:nvSpPr>
        <p:spPr>
          <a:xfrm>
            <a:off x="109825" y="320760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6" name="Organigramme : Connecteur 35">
            <a:extLst>
              <a:ext uri="{FF2B5EF4-FFF2-40B4-BE49-F238E27FC236}">
                <a16:creationId xmlns:a16="http://schemas.microsoft.com/office/drawing/2014/main" id="{5FB6B116-61BB-474E-6E95-1CE7C1872892}"/>
              </a:ext>
            </a:extLst>
          </p:cNvPr>
          <p:cNvSpPr/>
          <p:nvPr/>
        </p:nvSpPr>
        <p:spPr>
          <a:xfrm>
            <a:off x="292858" y="394092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7" name="Organigramme : Connecteur 36">
            <a:extLst>
              <a:ext uri="{FF2B5EF4-FFF2-40B4-BE49-F238E27FC236}">
                <a16:creationId xmlns:a16="http://schemas.microsoft.com/office/drawing/2014/main" id="{3196B086-1A83-6659-7F1F-E4A11943699F}"/>
              </a:ext>
            </a:extLst>
          </p:cNvPr>
          <p:cNvSpPr/>
          <p:nvPr/>
        </p:nvSpPr>
        <p:spPr>
          <a:xfrm>
            <a:off x="427237" y="224046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8" name="Organigramme : Connecteur 37">
            <a:extLst>
              <a:ext uri="{FF2B5EF4-FFF2-40B4-BE49-F238E27FC236}">
                <a16:creationId xmlns:a16="http://schemas.microsoft.com/office/drawing/2014/main" id="{4EE22F99-0938-F31C-F33F-A9E69EBC41B8}"/>
              </a:ext>
            </a:extLst>
          </p:cNvPr>
          <p:cNvSpPr/>
          <p:nvPr/>
        </p:nvSpPr>
        <p:spPr>
          <a:xfrm>
            <a:off x="526708" y="448092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9" name="Organigramme : Connecteur 38">
            <a:extLst>
              <a:ext uri="{FF2B5EF4-FFF2-40B4-BE49-F238E27FC236}">
                <a16:creationId xmlns:a16="http://schemas.microsoft.com/office/drawing/2014/main" id="{AB913126-6D6C-75D0-C272-E531D32633A6}"/>
              </a:ext>
            </a:extLst>
          </p:cNvPr>
          <p:cNvSpPr/>
          <p:nvPr/>
        </p:nvSpPr>
        <p:spPr>
          <a:xfrm>
            <a:off x="663906" y="320760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pic>
        <p:nvPicPr>
          <p:cNvPr id="40" name="Graphique 39" descr="Jouer avec un remplissage uni">
            <a:extLst>
              <a:ext uri="{FF2B5EF4-FFF2-40B4-BE49-F238E27FC236}">
                <a16:creationId xmlns:a16="http://schemas.microsoft.com/office/drawing/2014/main" id="{EAFE4805-1FD5-2A8B-F8C0-5131E09713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8408" y="224046"/>
            <a:ext cx="320260" cy="325574"/>
          </a:xfrm>
          <a:prstGeom prst="rect">
            <a:avLst/>
          </a:prstGeom>
        </p:spPr>
      </p:pic>
      <p:sp>
        <p:nvSpPr>
          <p:cNvPr id="62" name="ZoneTexte 61">
            <a:extLst>
              <a:ext uri="{FF2B5EF4-FFF2-40B4-BE49-F238E27FC236}">
                <a16:creationId xmlns:a16="http://schemas.microsoft.com/office/drawing/2014/main" id="{C4C9E1E2-A566-E19B-BC80-0DCCA258D82D}"/>
              </a:ext>
            </a:extLst>
          </p:cNvPr>
          <p:cNvSpPr txBox="1"/>
          <p:nvPr/>
        </p:nvSpPr>
        <p:spPr>
          <a:xfrm>
            <a:off x="4686382" y="1350980"/>
            <a:ext cx="5097698" cy="4055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fr-FR" dirty="0"/>
          </a:p>
        </p:txBody>
      </p:sp>
      <p:grpSp>
        <p:nvGrpSpPr>
          <p:cNvPr id="2053" name="Groupe 2052">
            <a:extLst>
              <a:ext uri="{FF2B5EF4-FFF2-40B4-BE49-F238E27FC236}">
                <a16:creationId xmlns:a16="http://schemas.microsoft.com/office/drawing/2014/main" id="{6965248A-D3EB-DBBD-0685-312E13916B31}"/>
              </a:ext>
            </a:extLst>
          </p:cNvPr>
          <p:cNvGrpSpPr/>
          <p:nvPr/>
        </p:nvGrpSpPr>
        <p:grpSpPr>
          <a:xfrm>
            <a:off x="1383553" y="1315506"/>
            <a:ext cx="1594092" cy="1494220"/>
            <a:chOff x="1150701" y="1069290"/>
            <a:chExt cx="1234997" cy="12349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055" name="Picture 8" descr="Calendrier des évènements à Tokyo - Ici-Japon">
              <a:extLst>
                <a:ext uri="{FF2B5EF4-FFF2-40B4-BE49-F238E27FC236}">
                  <a16:creationId xmlns:a16="http://schemas.microsoft.com/office/drawing/2014/main" id="{3C12356D-203F-6707-2158-2F2866B8A3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701" y="1069290"/>
              <a:ext cx="1234997" cy="1234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7" name="ZoneTexte 2056">
              <a:extLst>
                <a:ext uri="{FF2B5EF4-FFF2-40B4-BE49-F238E27FC236}">
                  <a16:creationId xmlns:a16="http://schemas.microsoft.com/office/drawing/2014/main" id="{EE82D382-9BE7-007F-77EC-77686CD391E8}"/>
                </a:ext>
              </a:extLst>
            </p:cNvPr>
            <p:cNvSpPr txBox="1"/>
            <p:nvPr/>
          </p:nvSpPr>
          <p:spPr>
            <a:xfrm>
              <a:off x="1358167" y="1078435"/>
              <a:ext cx="829506" cy="356135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fr-FR" sz="2800" b="1" dirty="0">
                  <a:ln>
                    <a:solidFill>
                      <a:srgbClr val="960000"/>
                    </a:solidFill>
                  </a:ln>
                  <a:solidFill>
                    <a:schemeClr val="bg1"/>
                  </a:solidFill>
                  <a:latin typeface="Gill Sans Nova" panose="020B0604020202020204" pitchFamily="34" charset="0"/>
                  <a:cs typeface="Aharoni" panose="02010803020104030203" pitchFamily="2" charset="-79"/>
                </a:rPr>
                <a:t>2014</a:t>
              </a:r>
              <a:r>
                <a:rPr lang="fr-FR" sz="2000" b="1" dirty="0">
                  <a:ln>
                    <a:solidFill>
                      <a:srgbClr val="960000"/>
                    </a:solidFill>
                  </a:ln>
                  <a:solidFill>
                    <a:schemeClr val="bg1"/>
                  </a:solidFill>
                  <a:latin typeface="Gill Sans Nova" panose="020B0604020202020204" pitchFamily="34" charset="0"/>
                  <a:cs typeface="Aharoni" panose="02010803020104030203" pitchFamily="2" charset="-79"/>
                </a:rPr>
                <a:t> </a:t>
              </a:r>
            </a:p>
          </p:txBody>
        </p:sp>
      </p:grpSp>
      <p:sp>
        <p:nvSpPr>
          <p:cNvPr id="2068" name="ZoneTexte 2067">
            <a:extLst>
              <a:ext uri="{FF2B5EF4-FFF2-40B4-BE49-F238E27FC236}">
                <a16:creationId xmlns:a16="http://schemas.microsoft.com/office/drawing/2014/main" id="{10457BDF-31F4-9B2E-EA4C-BE816FD3CE14}"/>
              </a:ext>
            </a:extLst>
          </p:cNvPr>
          <p:cNvSpPr txBox="1"/>
          <p:nvPr/>
        </p:nvSpPr>
        <p:spPr>
          <a:xfrm>
            <a:off x="5632704" y="1373310"/>
            <a:ext cx="4345509" cy="467974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La convention entre la Ville et l’Agglomération se scinde en une convention de services communs (hors transferts) et une convention de mise à disposition (services partiellement concernés par un transfert). 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deux sont ascendantes et descendantes. 5 autres conventions spécialisées s’y ajoutent, pour un total de 890 agents mutualisés et 11 millions d’€ de flux financiers croisés.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 dispositif est mis à jour tous les ans.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3712F5B-246E-9905-4BC9-79F1BD0F577A}"/>
              </a:ext>
            </a:extLst>
          </p:cNvPr>
          <p:cNvGrpSpPr/>
          <p:nvPr/>
        </p:nvGrpSpPr>
        <p:grpSpPr>
          <a:xfrm>
            <a:off x="1383553" y="3539297"/>
            <a:ext cx="1594092" cy="1532551"/>
            <a:chOff x="1150701" y="1069290"/>
            <a:chExt cx="1234997" cy="12349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5" name="Picture 8" descr="Calendrier des évènements à Tokyo - Ici-Japon">
              <a:extLst>
                <a:ext uri="{FF2B5EF4-FFF2-40B4-BE49-F238E27FC236}">
                  <a16:creationId xmlns:a16="http://schemas.microsoft.com/office/drawing/2014/main" id="{E50991DF-794A-6C86-23FC-B17B83AE45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701" y="1069290"/>
              <a:ext cx="1234997" cy="1234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6DA7F9AD-6832-0481-12C3-39749D506DF4}"/>
                </a:ext>
              </a:extLst>
            </p:cNvPr>
            <p:cNvSpPr txBox="1"/>
            <p:nvPr/>
          </p:nvSpPr>
          <p:spPr>
            <a:xfrm>
              <a:off x="1358167" y="1078435"/>
              <a:ext cx="850742" cy="347228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fr-FR" sz="2800" b="1" dirty="0">
                  <a:ln>
                    <a:solidFill>
                      <a:srgbClr val="960000"/>
                    </a:solidFill>
                  </a:ln>
                  <a:solidFill>
                    <a:schemeClr val="bg1"/>
                  </a:solidFill>
                  <a:latin typeface="Gill Sans Nova" panose="020B0604020202020204" pitchFamily="34" charset="0"/>
                  <a:cs typeface="Aharoni" panose="02010803020104030203" pitchFamily="2" charset="-79"/>
                </a:rPr>
                <a:t>2015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E67078A1-B175-F2BB-F356-8F3EF150A350}"/>
              </a:ext>
            </a:extLst>
          </p:cNvPr>
          <p:cNvGrpSpPr/>
          <p:nvPr/>
        </p:nvGrpSpPr>
        <p:grpSpPr>
          <a:xfrm>
            <a:off x="3051531" y="1043181"/>
            <a:ext cx="2435295" cy="4048141"/>
            <a:chOff x="2680020" y="1067936"/>
            <a:chExt cx="3095807" cy="47608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16EBA6E9-6B3A-54A0-748D-725769A1CBF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689725" y="1067936"/>
              <a:ext cx="2157155" cy="442709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</p:pic>
        <p:sp>
          <p:nvSpPr>
            <p:cNvPr id="9" name="Rectangle : carré corné 8">
              <a:extLst>
                <a:ext uri="{FF2B5EF4-FFF2-40B4-BE49-F238E27FC236}">
                  <a16:creationId xmlns:a16="http://schemas.microsoft.com/office/drawing/2014/main" id="{EF930CCB-B935-62F8-DBB3-06FBF9161300}"/>
                </a:ext>
              </a:extLst>
            </p:cNvPr>
            <p:cNvSpPr/>
            <p:nvPr/>
          </p:nvSpPr>
          <p:spPr>
            <a:xfrm>
              <a:off x="2680020" y="1510645"/>
              <a:ext cx="3095807" cy="4318163"/>
            </a:xfrm>
            <a:prstGeom prst="foldedCorner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0" numCol="1" spcCol="0" rtlCol="0" fromWordArt="0" anchor="t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Loi du 27/01/2014 privilégiant la mutualisation descendante, créant la fiche d’impact et introduisant un coefficient de mutualisation…qui ne verra pas le jour.</a:t>
              </a:r>
            </a:p>
            <a:p>
              <a:pPr algn="ctr"/>
              <a:r>
                <a:rPr lang="fr-FR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Loi du 7/08/2015 rétablissant la mutualisation ascendante 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C4B3F35A-8A28-F9EF-DFDF-257F28056DA1}"/>
              </a:ext>
            </a:extLst>
          </p:cNvPr>
          <p:cNvSpPr txBox="1"/>
          <p:nvPr/>
        </p:nvSpPr>
        <p:spPr>
          <a:xfrm>
            <a:off x="2135386" y="6309410"/>
            <a:ext cx="7219069" cy="6435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100000">
                <a:srgbClr val="FFCCFF"/>
              </a:gs>
            </a:gsLst>
            <a:lin ang="5400000" scaled="1"/>
            <a:tileRect/>
          </a:gra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 2020, la CRC valide l’évaluation des économies générées à 1.24 million d’€ par an</a:t>
            </a:r>
          </a:p>
        </p:txBody>
      </p:sp>
      <p:sp>
        <p:nvSpPr>
          <p:cNvPr id="16" name="Flèche : pentagone 15">
            <a:extLst>
              <a:ext uri="{FF2B5EF4-FFF2-40B4-BE49-F238E27FC236}">
                <a16:creationId xmlns:a16="http://schemas.microsoft.com/office/drawing/2014/main" id="{C22A0692-FFA9-241A-661F-5BE1DBED8089}"/>
              </a:ext>
            </a:extLst>
          </p:cNvPr>
          <p:cNvSpPr/>
          <p:nvPr/>
        </p:nvSpPr>
        <p:spPr>
          <a:xfrm>
            <a:off x="240274" y="1904380"/>
            <a:ext cx="1490381" cy="2664697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La maîtrise</a:t>
            </a:r>
            <a:endParaRPr lang="fr-F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1CC40FC9-5599-709C-211A-D8196D1604A3}"/>
              </a:ext>
            </a:extLst>
          </p:cNvPr>
          <p:cNvGrpSpPr/>
          <p:nvPr/>
        </p:nvGrpSpPr>
        <p:grpSpPr>
          <a:xfrm>
            <a:off x="109825" y="224046"/>
            <a:ext cx="988843" cy="332046"/>
            <a:chOff x="109825" y="224046"/>
            <a:chExt cx="988843" cy="3320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Organigramme : Connecteur 24">
              <a:extLst>
                <a:ext uri="{FF2B5EF4-FFF2-40B4-BE49-F238E27FC236}">
                  <a16:creationId xmlns:a16="http://schemas.microsoft.com/office/drawing/2014/main" id="{64626ADD-8FC0-0B57-A733-AF5F1A68E9DF}"/>
                </a:ext>
              </a:extLst>
            </p:cNvPr>
            <p:cNvSpPr/>
            <p:nvPr/>
          </p:nvSpPr>
          <p:spPr>
            <a:xfrm>
              <a:off x="109825" y="320760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26" name="Organigramme : Connecteur 25">
              <a:extLst>
                <a:ext uri="{FF2B5EF4-FFF2-40B4-BE49-F238E27FC236}">
                  <a16:creationId xmlns:a16="http://schemas.microsoft.com/office/drawing/2014/main" id="{CCD11D88-8135-7406-373C-69365A8A4775}"/>
                </a:ext>
              </a:extLst>
            </p:cNvPr>
            <p:cNvSpPr/>
            <p:nvPr/>
          </p:nvSpPr>
          <p:spPr>
            <a:xfrm>
              <a:off x="292858" y="394092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27" name="Organigramme : Connecteur 26">
              <a:extLst>
                <a:ext uri="{FF2B5EF4-FFF2-40B4-BE49-F238E27FC236}">
                  <a16:creationId xmlns:a16="http://schemas.microsoft.com/office/drawing/2014/main" id="{0CC7C286-2E18-F7A4-6145-852DA22F3516}"/>
                </a:ext>
              </a:extLst>
            </p:cNvPr>
            <p:cNvSpPr/>
            <p:nvPr/>
          </p:nvSpPr>
          <p:spPr>
            <a:xfrm>
              <a:off x="427237" y="224046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31" name="Organigramme : Connecteur 30">
              <a:extLst>
                <a:ext uri="{FF2B5EF4-FFF2-40B4-BE49-F238E27FC236}">
                  <a16:creationId xmlns:a16="http://schemas.microsoft.com/office/drawing/2014/main" id="{FBDD27A1-7F41-C063-A116-0950ABE04946}"/>
                </a:ext>
              </a:extLst>
            </p:cNvPr>
            <p:cNvSpPr/>
            <p:nvPr/>
          </p:nvSpPr>
          <p:spPr>
            <a:xfrm>
              <a:off x="526708" y="448092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32" name="Organigramme : Connecteur 31">
              <a:extLst>
                <a:ext uri="{FF2B5EF4-FFF2-40B4-BE49-F238E27FC236}">
                  <a16:creationId xmlns:a16="http://schemas.microsoft.com/office/drawing/2014/main" id="{9D8ABDC6-5EF4-1306-348A-8A3ACD532FC1}"/>
                </a:ext>
              </a:extLst>
            </p:cNvPr>
            <p:cNvSpPr/>
            <p:nvPr/>
          </p:nvSpPr>
          <p:spPr>
            <a:xfrm>
              <a:off x="663906" y="320760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pic>
          <p:nvPicPr>
            <p:cNvPr id="34" name="Graphique 33" descr="Jouer avec un remplissage uni">
              <a:extLst>
                <a:ext uri="{FF2B5EF4-FFF2-40B4-BE49-F238E27FC236}">
                  <a16:creationId xmlns:a16="http://schemas.microsoft.com/office/drawing/2014/main" id="{9C862BF5-B059-6E77-0377-9872C9BB9D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78408" y="224046"/>
              <a:ext cx="320260" cy="325574"/>
            </a:xfrm>
            <a:prstGeom prst="rect">
              <a:avLst/>
            </a:prstGeom>
          </p:spPr>
        </p:pic>
      </p:grpSp>
      <p:sp>
        <p:nvSpPr>
          <p:cNvPr id="24" name="Rectangle : avec coin rogné 23">
            <a:extLst>
              <a:ext uri="{FF2B5EF4-FFF2-40B4-BE49-F238E27FC236}">
                <a16:creationId xmlns:a16="http://schemas.microsoft.com/office/drawing/2014/main" id="{B4D48E96-30D4-64E0-BC9D-45400A34DA12}"/>
              </a:ext>
            </a:extLst>
          </p:cNvPr>
          <p:cNvSpPr/>
          <p:nvPr/>
        </p:nvSpPr>
        <p:spPr>
          <a:xfrm>
            <a:off x="5632704" y="1043753"/>
            <a:ext cx="1181653" cy="329557"/>
          </a:xfrm>
          <a:prstGeom prst="snip1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>
                <a:solidFill>
                  <a:srgbClr val="004E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Pau</a:t>
            </a:r>
          </a:p>
        </p:txBody>
      </p:sp>
      <p:pic>
        <p:nvPicPr>
          <p:cNvPr id="41" name="Image 40">
            <a:extLst>
              <a:ext uri="{FF2B5EF4-FFF2-40B4-BE49-F238E27FC236}">
                <a16:creationId xmlns:a16="http://schemas.microsoft.com/office/drawing/2014/main" id="{D13EC092-6722-B6FD-1243-A009AC3C63C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4530" y="5736252"/>
            <a:ext cx="707602" cy="573158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709F8DD4-2F1B-8F61-6BD3-324FFD1D3CE0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</p:spTree>
    <p:extLst>
      <p:ext uri="{BB962C8B-B14F-4D97-AF65-F5344CB8AC3E}">
        <p14:creationId xmlns:p14="http://schemas.microsoft.com/office/powerpoint/2010/main" val="3474555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1F792-64FC-430D-A5F0-F99B8F580054}"/>
              </a:ext>
            </a:extLst>
          </p:cNvPr>
          <p:cNvSpPr txBox="1"/>
          <p:nvPr/>
        </p:nvSpPr>
        <p:spPr>
          <a:xfrm>
            <a:off x="1075237" y="111120"/>
            <a:ext cx="8171958" cy="75093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none" strike="noStrike" kern="1200" dirty="0">
                <a:ln>
                  <a:noFill/>
                </a:ln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itchFamily="2"/>
              </a:rPr>
              <a:t>Une construction juridique à rebondissements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i="1" dirty="0">
                <a:latin typeface="Univers" panose="020B0604020202020204" pitchFamily="34" charset="0"/>
                <a:ea typeface="Verdana" panose="020B0604030504040204" pitchFamily="34" charset="0"/>
                <a:cs typeface="Mangal" pitchFamily="2"/>
              </a:rPr>
              <a:t>…à laquelle il a fallu s’adapter</a:t>
            </a:r>
            <a:endParaRPr lang="fr-FR" b="1" i="1" u="none" strike="noStrike" kern="1200" dirty="0">
              <a:ln>
                <a:noFill/>
              </a:ln>
              <a:latin typeface="Univers" panose="020B0604020202020204" pitchFamily="34" charset="0"/>
              <a:ea typeface="Verdana" panose="020B0604030504040204" pitchFamily="34" charset="0"/>
              <a:cs typeface="Mangal" pitchFamily="2"/>
            </a:endParaRP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12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sp>
        <p:nvSpPr>
          <p:cNvPr id="33" name="Organigramme : Connecteur 32">
            <a:extLst>
              <a:ext uri="{FF2B5EF4-FFF2-40B4-BE49-F238E27FC236}">
                <a16:creationId xmlns:a16="http://schemas.microsoft.com/office/drawing/2014/main" id="{117AFEEF-7E41-8FC9-B2FE-04992DE6B38D}"/>
              </a:ext>
            </a:extLst>
          </p:cNvPr>
          <p:cNvSpPr/>
          <p:nvPr/>
        </p:nvSpPr>
        <p:spPr>
          <a:xfrm>
            <a:off x="109825" y="320760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6" name="Organigramme : Connecteur 35">
            <a:extLst>
              <a:ext uri="{FF2B5EF4-FFF2-40B4-BE49-F238E27FC236}">
                <a16:creationId xmlns:a16="http://schemas.microsoft.com/office/drawing/2014/main" id="{5FB6B116-61BB-474E-6E95-1CE7C1872892}"/>
              </a:ext>
            </a:extLst>
          </p:cNvPr>
          <p:cNvSpPr/>
          <p:nvPr/>
        </p:nvSpPr>
        <p:spPr>
          <a:xfrm>
            <a:off x="292858" y="394092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7" name="Organigramme : Connecteur 36">
            <a:extLst>
              <a:ext uri="{FF2B5EF4-FFF2-40B4-BE49-F238E27FC236}">
                <a16:creationId xmlns:a16="http://schemas.microsoft.com/office/drawing/2014/main" id="{3196B086-1A83-6659-7F1F-E4A11943699F}"/>
              </a:ext>
            </a:extLst>
          </p:cNvPr>
          <p:cNvSpPr/>
          <p:nvPr/>
        </p:nvSpPr>
        <p:spPr>
          <a:xfrm>
            <a:off x="427237" y="224046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8" name="Organigramme : Connecteur 37">
            <a:extLst>
              <a:ext uri="{FF2B5EF4-FFF2-40B4-BE49-F238E27FC236}">
                <a16:creationId xmlns:a16="http://schemas.microsoft.com/office/drawing/2014/main" id="{4EE22F99-0938-F31C-F33F-A9E69EBC41B8}"/>
              </a:ext>
            </a:extLst>
          </p:cNvPr>
          <p:cNvSpPr/>
          <p:nvPr/>
        </p:nvSpPr>
        <p:spPr>
          <a:xfrm>
            <a:off x="526708" y="448092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9" name="Organigramme : Connecteur 38">
            <a:extLst>
              <a:ext uri="{FF2B5EF4-FFF2-40B4-BE49-F238E27FC236}">
                <a16:creationId xmlns:a16="http://schemas.microsoft.com/office/drawing/2014/main" id="{AB913126-6D6C-75D0-C272-E531D32633A6}"/>
              </a:ext>
            </a:extLst>
          </p:cNvPr>
          <p:cNvSpPr/>
          <p:nvPr/>
        </p:nvSpPr>
        <p:spPr>
          <a:xfrm>
            <a:off x="663906" y="320760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pic>
        <p:nvPicPr>
          <p:cNvPr id="40" name="Graphique 39" descr="Jouer avec un remplissage uni">
            <a:extLst>
              <a:ext uri="{FF2B5EF4-FFF2-40B4-BE49-F238E27FC236}">
                <a16:creationId xmlns:a16="http://schemas.microsoft.com/office/drawing/2014/main" id="{EAFE4805-1FD5-2A8B-F8C0-5131E09713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8408" y="224046"/>
            <a:ext cx="320260" cy="325574"/>
          </a:xfrm>
          <a:prstGeom prst="rect">
            <a:avLst/>
          </a:prstGeom>
        </p:spPr>
      </p:pic>
      <p:sp>
        <p:nvSpPr>
          <p:cNvPr id="62" name="ZoneTexte 61">
            <a:extLst>
              <a:ext uri="{FF2B5EF4-FFF2-40B4-BE49-F238E27FC236}">
                <a16:creationId xmlns:a16="http://schemas.microsoft.com/office/drawing/2014/main" id="{C4C9E1E2-A566-E19B-BC80-0DCCA258D82D}"/>
              </a:ext>
            </a:extLst>
          </p:cNvPr>
          <p:cNvSpPr txBox="1"/>
          <p:nvPr/>
        </p:nvSpPr>
        <p:spPr>
          <a:xfrm>
            <a:off x="4686382" y="1350980"/>
            <a:ext cx="5097698" cy="4055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fr-FR" dirty="0"/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846E0E51-2EB7-4C19-0736-350E9E6E030F}"/>
              </a:ext>
            </a:extLst>
          </p:cNvPr>
          <p:cNvGrpSpPr/>
          <p:nvPr/>
        </p:nvGrpSpPr>
        <p:grpSpPr>
          <a:xfrm>
            <a:off x="1996665" y="2075805"/>
            <a:ext cx="1759308" cy="1617826"/>
            <a:chOff x="1150701" y="1069290"/>
            <a:chExt cx="1234997" cy="12349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8" name="Picture 8" descr="Calendrier des évènements à Tokyo - Ici-Japon">
              <a:extLst>
                <a:ext uri="{FF2B5EF4-FFF2-40B4-BE49-F238E27FC236}">
                  <a16:creationId xmlns:a16="http://schemas.microsoft.com/office/drawing/2014/main" id="{798F6DE4-5171-A59F-0A93-5EB4C660A6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701" y="1069290"/>
              <a:ext cx="1234997" cy="1234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97C078E7-E7D8-5E25-2D46-4CE02A66515B}"/>
                </a:ext>
              </a:extLst>
            </p:cNvPr>
            <p:cNvSpPr txBox="1"/>
            <p:nvPr/>
          </p:nvSpPr>
          <p:spPr>
            <a:xfrm>
              <a:off x="1358167" y="1078435"/>
              <a:ext cx="766016" cy="328925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fr-FR" sz="2800" b="1" dirty="0">
                  <a:ln>
                    <a:solidFill>
                      <a:srgbClr val="960000"/>
                    </a:solidFill>
                  </a:ln>
                  <a:solidFill>
                    <a:schemeClr val="bg1"/>
                  </a:solidFill>
                  <a:latin typeface="Gill Sans Nova" panose="020B0604020202020204" pitchFamily="34" charset="0"/>
                  <a:cs typeface="Aharoni" panose="02010803020104030203" pitchFamily="2" charset="-79"/>
                </a:rPr>
                <a:t>2022</a:t>
              </a:r>
            </a:p>
          </p:txBody>
        </p:sp>
      </p:grpSp>
      <p:sp>
        <p:nvSpPr>
          <p:cNvPr id="30" name="ZoneTexte 29">
            <a:extLst>
              <a:ext uri="{FF2B5EF4-FFF2-40B4-BE49-F238E27FC236}">
                <a16:creationId xmlns:a16="http://schemas.microsoft.com/office/drawing/2014/main" id="{E33F835E-208B-E037-43BF-FD0BDC4364A2}"/>
              </a:ext>
            </a:extLst>
          </p:cNvPr>
          <p:cNvSpPr txBox="1"/>
          <p:nvPr/>
        </p:nvSpPr>
        <p:spPr>
          <a:xfrm>
            <a:off x="6451756" y="2004606"/>
            <a:ext cx="3264408" cy="266469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 2022, 992 agents sont mutualisés, les flux atteignent 13.3 millions d’€ dont 8.7 prélevés sur l’attribution de compensation de Pau au titre des services communs.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59423047-CC6C-0BBE-66E4-FDC9911C5400}"/>
              </a:ext>
            </a:extLst>
          </p:cNvPr>
          <p:cNvGrpSpPr/>
          <p:nvPr/>
        </p:nvGrpSpPr>
        <p:grpSpPr>
          <a:xfrm>
            <a:off x="3822664" y="1678007"/>
            <a:ext cx="2435295" cy="2372785"/>
            <a:chOff x="4242032" y="-3583678"/>
            <a:chExt cx="3095807" cy="317496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CE0857F1-C662-D9D1-D471-1F97EDE3E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42032" y="-3583678"/>
              <a:ext cx="2461149" cy="50509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</p:pic>
        <p:sp>
          <p:nvSpPr>
            <p:cNvPr id="22" name="Rectangle : carré corné 21">
              <a:extLst>
                <a:ext uri="{FF2B5EF4-FFF2-40B4-BE49-F238E27FC236}">
                  <a16:creationId xmlns:a16="http://schemas.microsoft.com/office/drawing/2014/main" id="{C98781C5-C70E-E993-CB7D-32FA97627891}"/>
                </a:ext>
              </a:extLst>
            </p:cNvPr>
            <p:cNvSpPr/>
            <p:nvPr/>
          </p:nvSpPr>
          <p:spPr>
            <a:xfrm>
              <a:off x="4242032" y="-3051670"/>
              <a:ext cx="3095807" cy="2642953"/>
            </a:xfrm>
            <a:prstGeom prst="foldedCorner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0" numCol="1" spcCol="0" rtlCol="0" fromWordArt="0" anchor="t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Loi du 27/02 définissant la subordination hiérarchique des services communs par les missions</a:t>
              </a:r>
            </a:p>
          </p:txBody>
        </p:sp>
      </p:grpSp>
      <p:sp>
        <p:nvSpPr>
          <p:cNvPr id="16" name="Flèche : pentagone 15">
            <a:extLst>
              <a:ext uri="{FF2B5EF4-FFF2-40B4-BE49-F238E27FC236}">
                <a16:creationId xmlns:a16="http://schemas.microsoft.com/office/drawing/2014/main" id="{C22A0692-FFA9-241A-661F-5BE1DBED8089}"/>
              </a:ext>
            </a:extLst>
          </p:cNvPr>
          <p:cNvSpPr/>
          <p:nvPr/>
        </p:nvSpPr>
        <p:spPr>
          <a:xfrm>
            <a:off x="237834" y="1593620"/>
            <a:ext cx="2148749" cy="2664697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Aujourd’hui</a:t>
            </a:r>
            <a:endParaRPr lang="fr-F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1CC40FC9-5599-709C-211A-D8196D1604A3}"/>
              </a:ext>
            </a:extLst>
          </p:cNvPr>
          <p:cNvGrpSpPr/>
          <p:nvPr/>
        </p:nvGrpSpPr>
        <p:grpSpPr>
          <a:xfrm>
            <a:off x="109825" y="224046"/>
            <a:ext cx="988843" cy="332046"/>
            <a:chOff x="109825" y="224046"/>
            <a:chExt cx="988843" cy="3320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Organigramme : Connecteur 24">
              <a:extLst>
                <a:ext uri="{FF2B5EF4-FFF2-40B4-BE49-F238E27FC236}">
                  <a16:creationId xmlns:a16="http://schemas.microsoft.com/office/drawing/2014/main" id="{64626ADD-8FC0-0B57-A733-AF5F1A68E9DF}"/>
                </a:ext>
              </a:extLst>
            </p:cNvPr>
            <p:cNvSpPr/>
            <p:nvPr/>
          </p:nvSpPr>
          <p:spPr>
            <a:xfrm>
              <a:off x="109825" y="320760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26" name="Organigramme : Connecteur 25">
              <a:extLst>
                <a:ext uri="{FF2B5EF4-FFF2-40B4-BE49-F238E27FC236}">
                  <a16:creationId xmlns:a16="http://schemas.microsoft.com/office/drawing/2014/main" id="{CCD11D88-8135-7406-373C-69365A8A4775}"/>
                </a:ext>
              </a:extLst>
            </p:cNvPr>
            <p:cNvSpPr/>
            <p:nvPr/>
          </p:nvSpPr>
          <p:spPr>
            <a:xfrm>
              <a:off x="292858" y="394092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27" name="Organigramme : Connecteur 26">
              <a:extLst>
                <a:ext uri="{FF2B5EF4-FFF2-40B4-BE49-F238E27FC236}">
                  <a16:creationId xmlns:a16="http://schemas.microsoft.com/office/drawing/2014/main" id="{0CC7C286-2E18-F7A4-6145-852DA22F3516}"/>
                </a:ext>
              </a:extLst>
            </p:cNvPr>
            <p:cNvSpPr/>
            <p:nvPr/>
          </p:nvSpPr>
          <p:spPr>
            <a:xfrm>
              <a:off x="427237" y="224046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31" name="Organigramme : Connecteur 30">
              <a:extLst>
                <a:ext uri="{FF2B5EF4-FFF2-40B4-BE49-F238E27FC236}">
                  <a16:creationId xmlns:a16="http://schemas.microsoft.com/office/drawing/2014/main" id="{FBDD27A1-7F41-C063-A116-0950ABE04946}"/>
                </a:ext>
              </a:extLst>
            </p:cNvPr>
            <p:cNvSpPr/>
            <p:nvPr/>
          </p:nvSpPr>
          <p:spPr>
            <a:xfrm>
              <a:off x="526708" y="448092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32" name="Organigramme : Connecteur 31">
              <a:extLst>
                <a:ext uri="{FF2B5EF4-FFF2-40B4-BE49-F238E27FC236}">
                  <a16:creationId xmlns:a16="http://schemas.microsoft.com/office/drawing/2014/main" id="{9D8ABDC6-5EF4-1306-348A-8A3ACD532FC1}"/>
                </a:ext>
              </a:extLst>
            </p:cNvPr>
            <p:cNvSpPr/>
            <p:nvPr/>
          </p:nvSpPr>
          <p:spPr>
            <a:xfrm>
              <a:off x="663906" y="320760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pic>
          <p:nvPicPr>
            <p:cNvPr id="34" name="Graphique 33" descr="Jouer avec un remplissage uni">
              <a:extLst>
                <a:ext uri="{FF2B5EF4-FFF2-40B4-BE49-F238E27FC236}">
                  <a16:creationId xmlns:a16="http://schemas.microsoft.com/office/drawing/2014/main" id="{9C862BF5-B059-6E77-0377-9872C9BB9D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78408" y="224046"/>
              <a:ext cx="320260" cy="325574"/>
            </a:xfrm>
            <a:prstGeom prst="rect">
              <a:avLst/>
            </a:prstGeom>
          </p:spPr>
        </p:pic>
      </p:grpSp>
      <p:sp>
        <p:nvSpPr>
          <p:cNvPr id="24" name="Rectangle : avec coin rogné 23">
            <a:extLst>
              <a:ext uri="{FF2B5EF4-FFF2-40B4-BE49-F238E27FC236}">
                <a16:creationId xmlns:a16="http://schemas.microsoft.com/office/drawing/2014/main" id="{17A68F7A-6D16-60D4-13B4-4F1B0FF49B80}"/>
              </a:ext>
            </a:extLst>
          </p:cNvPr>
          <p:cNvSpPr/>
          <p:nvPr/>
        </p:nvSpPr>
        <p:spPr>
          <a:xfrm>
            <a:off x="6451756" y="1675049"/>
            <a:ext cx="1181653" cy="329557"/>
          </a:xfrm>
          <a:prstGeom prst="snip1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>
                <a:solidFill>
                  <a:srgbClr val="004E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Pau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88D9E41-2BB7-4508-B18D-5049AE4CD55C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</p:spTree>
    <p:extLst>
      <p:ext uri="{BB962C8B-B14F-4D97-AF65-F5344CB8AC3E}">
        <p14:creationId xmlns:p14="http://schemas.microsoft.com/office/powerpoint/2010/main" val="1966701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1F792-64FC-430D-A5F0-F99B8F580054}"/>
              </a:ext>
            </a:extLst>
          </p:cNvPr>
          <p:cNvSpPr txBox="1"/>
          <p:nvPr/>
        </p:nvSpPr>
        <p:spPr>
          <a:xfrm>
            <a:off x="1075236" y="52752"/>
            <a:ext cx="6375633" cy="46495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none" strike="noStrike" kern="1200" dirty="0">
                <a:ln>
                  <a:noFill/>
                </a:ln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itchFamily="2"/>
              </a:rPr>
              <a:t>La boîte à outils de la mutualisation</a:t>
            </a: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13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pic>
        <p:nvPicPr>
          <p:cNvPr id="2" name="Graphique 1" descr="Outils avec un remplissage uni">
            <a:extLst>
              <a:ext uri="{FF2B5EF4-FFF2-40B4-BE49-F238E27FC236}">
                <a16:creationId xmlns:a16="http://schemas.microsoft.com/office/drawing/2014/main" id="{1D08D6AF-E3EF-CACF-480C-717A1E70E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8453" y="196971"/>
            <a:ext cx="733567" cy="7335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6" name="Tableau 7">
            <a:extLst>
              <a:ext uri="{FF2B5EF4-FFF2-40B4-BE49-F238E27FC236}">
                <a16:creationId xmlns:a16="http://schemas.microsoft.com/office/drawing/2014/main" id="{42B28574-B488-F5AE-C2D8-909DE138B8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752148"/>
              </p:ext>
            </p:extLst>
          </p:nvPr>
        </p:nvGraphicFramePr>
        <p:xfrm>
          <a:off x="1473784" y="515474"/>
          <a:ext cx="8445324" cy="646916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25448">
                  <a:extLst>
                    <a:ext uri="{9D8B030D-6E8A-4147-A177-3AD203B41FA5}">
                      <a16:colId xmlns:a16="http://schemas.microsoft.com/office/drawing/2014/main" val="1218207602"/>
                    </a:ext>
                  </a:extLst>
                </a:gridCol>
                <a:gridCol w="1040206">
                  <a:extLst>
                    <a:ext uri="{9D8B030D-6E8A-4147-A177-3AD203B41FA5}">
                      <a16:colId xmlns:a16="http://schemas.microsoft.com/office/drawing/2014/main" val="525572986"/>
                    </a:ext>
                  </a:extLst>
                </a:gridCol>
                <a:gridCol w="2459736">
                  <a:extLst>
                    <a:ext uri="{9D8B030D-6E8A-4147-A177-3AD203B41FA5}">
                      <a16:colId xmlns:a16="http://schemas.microsoft.com/office/drawing/2014/main" val="3988844871"/>
                    </a:ext>
                  </a:extLst>
                </a:gridCol>
                <a:gridCol w="3419934">
                  <a:extLst>
                    <a:ext uri="{9D8B030D-6E8A-4147-A177-3AD203B41FA5}">
                      <a16:colId xmlns:a16="http://schemas.microsoft.com/office/drawing/2014/main" val="3136850631"/>
                    </a:ext>
                  </a:extLst>
                </a:gridCol>
              </a:tblGrid>
              <a:tr h="461968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Support contractuel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Sens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Contractants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Commentaires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420406"/>
                  </a:ext>
                </a:extLst>
              </a:tr>
              <a:tr h="1138756"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Arial Narrow" panose="020B0606020202030204" pitchFamily="34" charset="0"/>
                        </a:rPr>
                        <a:t>Convention de services communs</a:t>
                      </a:r>
                    </a:p>
                    <a:p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CGCT L 5211-4-2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Ascendant / descendant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EPCI, communes membres ou établissements publics rattachés</a:t>
                      </a:r>
                    </a:p>
                    <a:p>
                      <a:endParaRPr lang="fr-FR" sz="14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Exemple : Agglomération-CCAS de Pau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Hors compétences transférées ( services fonctionnels)</a:t>
                      </a:r>
                    </a:p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Peut être géré par une commune membre</a:t>
                      </a:r>
                    </a:p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Remboursement de l’EPCI par prélèvement sur l’attribution de compensation autorisé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027074"/>
                  </a:ext>
                </a:extLst>
              </a:tr>
              <a:tr h="1348527"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Arial Narrow" panose="020B0606020202030204" pitchFamily="34" charset="0"/>
                        </a:rPr>
                        <a:t>Convention de mise à disposition de services 1</a:t>
                      </a:r>
                      <a:r>
                        <a:rPr lang="fr-FR" sz="140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CGCT L 5211-4-1</a:t>
                      </a:r>
                    </a:p>
                    <a:p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CGCT D 5211-16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Ascendant / descendant</a:t>
                      </a:r>
                    </a:p>
                    <a:p>
                      <a:endParaRPr lang="fr-F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EPCI et communes membres</a:t>
                      </a:r>
                    </a:p>
                    <a:p>
                      <a:endParaRPr lang="fr-FR" sz="1400" dirty="0">
                        <a:latin typeface="Arial Narrow" panose="020B0606020202030204" pitchFamily="34" charset="0"/>
                      </a:endParaRPr>
                    </a:p>
                    <a:p>
                      <a:endParaRPr lang="fr-FR" sz="14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Exemple : Agglomération-Ville de Pau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Pour des transferts partiels, des activités partielles dans un transfert ou des services conservés dans une commune après transfert</a:t>
                      </a:r>
                    </a:p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Calcul des coûts selon le décret de mai 2011.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383920"/>
                  </a:ext>
                </a:extLst>
              </a:tr>
              <a:tr h="1768069"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Arial Narrow" panose="020B0606020202030204" pitchFamily="34" charset="0"/>
                        </a:rPr>
                        <a:t>Convention de mise à disposition de services 2 </a:t>
                      </a:r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CGCT L 5721-9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Ascendant / descendant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Collectivités ou leurs groupements avec un syndicat mixte associant uniquement des collectivités et leurs groupements</a:t>
                      </a:r>
                    </a:p>
                    <a:p>
                      <a:endParaRPr lang="fr-FR" sz="14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Exemple : Agglomération de Pau et Syndicat Mixte des Transports Urbains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Pour mutualiser l’administration (de la commune ou de l’intercommunalité) ou des compétences du syndicat (expertises..)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139930"/>
                  </a:ext>
                </a:extLst>
              </a:tr>
              <a:tr h="1558298"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Arial Narrow" panose="020B0606020202030204" pitchFamily="34" charset="0"/>
                        </a:rPr>
                        <a:t>Convention de gestion </a:t>
                      </a:r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CGCT L 5215-27</a:t>
                      </a:r>
                    </a:p>
                    <a:p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CGCT L 5216-7-1</a:t>
                      </a:r>
                    </a:p>
                    <a:p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CGCT L 5214-16-1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Ascendant / descendant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EPCI  avec : établissement public, syndicat mixte, commune membre, ou toute autre collectivité territoriale</a:t>
                      </a:r>
                    </a:p>
                    <a:p>
                      <a:endParaRPr lang="fr-FR" sz="14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Exemple : Gestion numérique Agglomération de Pau-communes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EPCI : communautés de communes, d’agglomération et communautés urbaines.</a:t>
                      </a:r>
                    </a:p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Pour la création en investissement ou la gestion en fonctionnement d’équipements ou de services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227176"/>
                  </a:ext>
                </a:extLst>
              </a:tr>
            </a:tbl>
          </a:graphicData>
        </a:graphic>
      </p:graphicFrame>
      <p:sp>
        <p:nvSpPr>
          <p:cNvPr id="7" name="Flèche : pentagone 6">
            <a:extLst>
              <a:ext uri="{FF2B5EF4-FFF2-40B4-BE49-F238E27FC236}">
                <a16:creationId xmlns:a16="http://schemas.microsoft.com/office/drawing/2014/main" id="{0C49086F-FABB-1517-FF56-33381417DB0C}"/>
              </a:ext>
            </a:extLst>
          </p:cNvPr>
          <p:cNvSpPr/>
          <p:nvPr/>
        </p:nvSpPr>
        <p:spPr>
          <a:xfrm>
            <a:off x="206629" y="2339719"/>
            <a:ext cx="1383819" cy="2664697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Les outils</a:t>
            </a:r>
          </a:p>
          <a:p>
            <a:pPr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conven-tionnels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38FBD4D-0338-7E8B-E811-B6E1495F8CF9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</p:spTree>
    <p:extLst>
      <p:ext uri="{BB962C8B-B14F-4D97-AF65-F5344CB8AC3E}">
        <p14:creationId xmlns:p14="http://schemas.microsoft.com/office/powerpoint/2010/main" val="4286922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1F792-64FC-430D-A5F0-F99B8F580054}"/>
              </a:ext>
            </a:extLst>
          </p:cNvPr>
          <p:cNvSpPr txBox="1"/>
          <p:nvPr/>
        </p:nvSpPr>
        <p:spPr>
          <a:xfrm>
            <a:off x="1075236" y="52752"/>
            <a:ext cx="6375633" cy="46495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none" strike="noStrike" kern="1200" dirty="0">
                <a:ln>
                  <a:noFill/>
                </a:ln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itchFamily="2"/>
              </a:rPr>
              <a:t>La boîte à outils de la mutualisation</a:t>
            </a: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14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pic>
        <p:nvPicPr>
          <p:cNvPr id="2" name="Graphique 1" descr="Outils avec un remplissage uni">
            <a:extLst>
              <a:ext uri="{FF2B5EF4-FFF2-40B4-BE49-F238E27FC236}">
                <a16:creationId xmlns:a16="http://schemas.microsoft.com/office/drawing/2014/main" id="{1D08D6AF-E3EF-CACF-480C-717A1E70E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8453" y="196971"/>
            <a:ext cx="733567" cy="7335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6" name="Tableau 7">
            <a:extLst>
              <a:ext uri="{FF2B5EF4-FFF2-40B4-BE49-F238E27FC236}">
                <a16:creationId xmlns:a16="http://schemas.microsoft.com/office/drawing/2014/main" id="{42B28574-B488-F5AE-C2D8-909DE138B8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675039"/>
              </p:ext>
            </p:extLst>
          </p:nvPr>
        </p:nvGraphicFramePr>
        <p:xfrm>
          <a:off x="1541525" y="1227655"/>
          <a:ext cx="8313372" cy="552645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10235">
                  <a:extLst>
                    <a:ext uri="{9D8B030D-6E8A-4147-A177-3AD203B41FA5}">
                      <a16:colId xmlns:a16="http://schemas.microsoft.com/office/drawing/2014/main" val="1218207602"/>
                    </a:ext>
                  </a:extLst>
                </a:gridCol>
                <a:gridCol w="1015333">
                  <a:extLst>
                    <a:ext uri="{9D8B030D-6E8A-4147-A177-3AD203B41FA5}">
                      <a16:colId xmlns:a16="http://schemas.microsoft.com/office/drawing/2014/main" val="525572986"/>
                    </a:ext>
                  </a:extLst>
                </a:gridCol>
                <a:gridCol w="2421304">
                  <a:extLst>
                    <a:ext uri="{9D8B030D-6E8A-4147-A177-3AD203B41FA5}">
                      <a16:colId xmlns:a16="http://schemas.microsoft.com/office/drawing/2014/main" val="3988844871"/>
                    </a:ext>
                  </a:extLst>
                </a:gridCol>
                <a:gridCol w="3366500">
                  <a:extLst>
                    <a:ext uri="{9D8B030D-6E8A-4147-A177-3AD203B41FA5}">
                      <a16:colId xmlns:a16="http://schemas.microsoft.com/office/drawing/2014/main" val="3136850631"/>
                    </a:ext>
                  </a:extLst>
                </a:gridCol>
              </a:tblGrid>
              <a:tr h="78333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Support contractuel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Sens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Contractants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Commentaires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420406"/>
                  </a:ext>
                </a:extLst>
              </a:tr>
              <a:tr h="1786556"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Arial Narrow" panose="020B0606020202030204" pitchFamily="34" charset="0"/>
                        </a:rPr>
                        <a:t>Contrat de quasi-régie</a:t>
                      </a:r>
                    </a:p>
                    <a:p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Code de la Commande publique L 2511-1,2,3,4</a:t>
                      </a:r>
                    </a:p>
                    <a:p>
                      <a:endParaRPr lang="fr-FR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Descendant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EPCI ou commune avec SPL (ou SEM?)</a:t>
                      </a:r>
                    </a:p>
                    <a:p>
                      <a:endParaRPr lang="fr-FR" sz="1400" dirty="0"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Exemple : Gestion numérique Agglomération de Pau-SPL restauration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3 conditions  de quasi-régie :</a:t>
                      </a:r>
                    </a:p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-    Contrôle analogue (détention de capital et tutelle)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400" dirty="0">
                          <a:latin typeface="Arial Narrow" panose="020B0606020202030204" pitchFamily="34" charset="0"/>
                        </a:rPr>
                        <a:t>Plus de 80 % de l’activité pour ses actionnaires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400" dirty="0">
                          <a:latin typeface="Arial Narrow" panose="020B0606020202030204" pitchFamily="34" charset="0"/>
                        </a:rPr>
                        <a:t>Pas de capitaux privés ayant une minorité de blocage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853907"/>
                  </a:ext>
                </a:extLst>
              </a:tr>
              <a:tr h="1305560"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Arial Narrow" panose="020B0606020202030204" pitchFamily="34" charset="0"/>
                        </a:rPr>
                        <a:t>Contrat de coopération</a:t>
                      </a:r>
                    </a:p>
                    <a:p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Code de la Commande publique L 2511-5 et L 2511-6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Arial Narrow" panose="020B0606020202030204" pitchFamily="34" charset="0"/>
                        </a:rPr>
                        <a:t>Ascendant / descendant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Organismes publics passant des marchés avec prestataires </a:t>
                      </a:r>
                    </a:p>
                    <a:p>
                      <a:r>
                        <a:rPr lang="fr-FR" sz="1400" i="1" dirty="0">
                          <a:latin typeface="Arial Narrow" panose="020B0606020202030204" pitchFamily="34" charset="0"/>
                        </a:rPr>
                        <a:t>Exemple : Repas CCAS fournis par SPL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Arial Narrow" panose="020B0606020202030204" pitchFamily="34" charset="0"/>
                        </a:rPr>
                        <a:t>Activité d’intérêt général représentant moins de 20% de l’organisme public selon un coût sur 3 exercices ou estimé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41875"/>
                  </a:ext>
                </a:extLst>
              </a:tr>
              <a:tr h="824564">
                <a:tc gridSpan="4">
                  <a:txBody>
                    <a:bodyPr/>
                    <a:lstStyle/>
                    <a:p>
                      <a:r>
                        <a:rPr lang="fr-FR" sz="1400" b="1" dirty="0">
                          <a:latin typeface="Arial Narrow" panose="020B0606020202030204" pitchFamily="34" charset="0"/>
                        </a:rPr>
                        <a:t>Et d’autres :</a:t>
                      </a:r>
                    </a:p>
                    <a:p>
                      <a:endParaRPr lang="fr-FR" sz="1400" b="1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fr-FR" sz="1400" b="1" dirty="0">
                          <a:latin typeface="Arial Narrow" panose="020B0606020202030204" pitchFamily="34" charset="0"/>
                        </a:rPr>
                        <a:t>prestations de services </a:t>
                      </a:r>
                      <a:r>
                        <a:rPr lang="fr-FR" sz="1400" b="0" dirty="0">
                          <a:latin typeface="Arial Narrow" panose="020B0606020202030204" pitchFamily="34" charset="0"/>
                        </a:rPr>
                        <a:t>(CGCT L. 5214-16-1, L. 5215-27, L. 5216-7-1, L. 5217-7- à retracer dans des budgets annexes,</a:t>
                      </a:r>
                    </a:p>
                    <a:p>
                      <a:r>
                        <a:rPr lang="fr-FR" sz="1400" b="0" dirty="0">
                          <a:latin typeface="Arial Narrow" panose="020B0606020202030204" pitchFamily="34" charset="0"/>
                        </a:rPr>
                        <a:t>entre communes et groupements, caractère provisoire et limité en volume),</a:t>
                      </a:r>
                    </a:p>
                    <a:p>
                      <a:endParaRPr lang="fr-FR" sz="1400" b="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fr-FR" sz="1400" b="1" dirty="0">
                          <a:latin typeface="Arial Narrow" panose="020B0606020202030204" pitchFamily="34" charset="0"/>
                        </a:rPr>
                        <a:t>entente </a:t>
                      </a:r>
                      <a:r>
                        <a:rPr lang="fr-FR" sz="1400" b="0" dirty="0">
                          <a:latin typeface="Arial Narrow" panose="020B0606020202030204" pitchFamily="34" charset="0"/>
                        </a:rPr>
                        <a:t>(CGCT L 5221-1 et L 5221-2 - entre communes, EPCI, syndicats mixtes sur utilité avec un organe de débat</a:t>
                      </a:r>
                    </a:p>
                    <a:p>
                      <a:r>
                        <a:rPr lang="fr-FR" sz="1400" b="0" dirty="0">
                          <a:latin typeface="Arial Narrow" panose="020B0606020202030204" pitchFamily="34" charset="0"/>
                        </a:rPr>
                        <a:t>fonctionnant à l’unanimité: pour le dialogue territorial, préfigurer les évolutions de périmètre)</a:t>
                      </a:r>
                      <a:endParaRPr lang="fr-FR" sz="12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371616"/>
                  </a:ext>
                </a:extLst>
              </a:tr>
            </a:tbl>
          </a:graphicData>
        </a:graphic>
      </p:graphicFrame>
      <p:sp>
        <p:nvSpPr>
          <p:cNvPr id="7" name="Flèche : pentagone 6">
            <a:extLst>
              <a:ext uri="{FF2B5EF4-FFF2-40B4-BE49-F238E27FC236}">
                <a16:creationId xmlns:a16="http://schemas.microsoft.com/office/drawing/2014/main" id="{0C49086F-FABB-1517-FF56-33381417DB0C}"/>
              </a:ext>
            </a:extLst>
          </p:cNvPr>
          <p:cNvSpPr/>
          <p:nvPr/>
        </p:nvSpPr>
        <p:spPr>
          <a:xfrm>
            <a:off x="292608" y="2278524"/>
            <a:ext cx="1461910" cy="2664697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Les outils</a:t>
            </a:r>
          </a:p>
          <a:p>
            <a:pPr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contrac-tuels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2BC4181-3DDC-063A-652B-9E17220B03D6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</p:spTree>
    <p:extLst>
      <p:ext uri="{BB962C8B-B14F-4D97-AF65-F5344CB8AC3E}">
        <p14:creationId xmlns:p14="http://schemas.microsoft.com/office/powerpoint/2010/main" val="1334410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1F792-64FC-430D-A5F0-F99B8F580054}"/>
              </a:ext>
            </a:extLst>
          </p:cNvPr>
          <p:cNvSpPr txBox="1"/>
          <p:nvPr/>
        </p:nvSpPr>
        <p:spPr>
          <a:xfrm>
            <a:off x="1248453" y="100069"/>
            <a:ext cx="7407390" cy="527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dirty="0">
                <a:ln>
                  <a:noFill/>
                </a:ln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itchFamily="2"/>
              </a:rPr>
              <a:t>La boîte à outils de la mutualisation</a:t>
            </a: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15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pic>
        <p:nvPicPr>
          <p:cNvPr id="2" name="Graphique 1" descr="Outils avec un remplissage uni">
            <a:extLst>
              <a:ext uri="{FF2B5EF4-FFF2-40B4-BE49-F238E27FC236}">
                <a16:creationId xmlns:a16="http://schemas.microsoft.com/office/drawing/2014/main" id="{1D08D6AF-E3EF-CACF-480C-717A1E70E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8453" y="196971"/>
            <a:ext cx="733567" cy="7335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2C20CC2-CFDF-3C28-E4F0-DB42AB54432A}"/>
              </a:ext>
            </a:extLst>
          </p:cNvPr>
          <p:cNvSpPr txBox="1"/>
          <p:nvPr/>
        </p:nvSpPr>
        <p:spPr>
          <a:xfrm>
            <a:off x="2670049" y="985554"/>
            <a:ext cx="7013448" cy="424458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58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Dans le cas général, le calcul des remboursements est libre.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9EB6D44-F025-98BD-403E-FB4A65BAA4CA}"/>
              </a:ext>
            </a:extLst>
          </p:cNvPr>
          <p:cNvSpPr txBox="1"/>
          <p:nvPr/>
        </p:nvSpPr>
        <p:spPr>
          <a:xfrm>
            <a:off x="2670050" y="1692586"/>
            <a:ext cx="7013447" cy="260396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97000">
                <a:srgbClr val="FBE0CD"/>
              </a:gs>
            </a:gsLst>
            <a:lin ang="5400000" scaled="1"/>
            <a:tileRect/>
          </a:gra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Pour les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mises à disposition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: il faut appliquer le décret de mai 2011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Définir une unité de fonctionnement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Sur un coût complet (personnel, fournitures, prestations, amortissements) strictement lié au fonctionnement des services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Sur les montants du dernier compte administratif N-1 actualisé à N (évolution du point, indice INSEE…)</a:t>
            </a:r>
          </a:p>
        </p:txBody>
      </p:sp>
      <p:sp>
        <p:nvSpPr>
          <p:cNvPr id="9" name="Rectangle : avec coin rogné 8">
            <a:extLst>
              <a:ext uri="{FF2B5EF4-FFF2-40B4-BE49-F238E27FC236}">
                <a16:creationId xmlns:a16="http://schemas.microsoft.com/office/drawing/2014/main" id="{080C353C-279F-36FD-5A9D-B1955B1D457F}"/>
              </a:ext>
            </a:extLst>
          </p:cNvPr>
          <p:cNvSpPr/>
          <p:nvPr/>
        </p:nvSpPr>
        <p:spPr>
          <a:xfrm>
            <a:off x="2670049" y="4567115"/>
            <a:ext cx="1005839" cy="263668"/>
          </a:xfrm>
          <a:prstGeom prst="snip1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000" b="1" dirty="0">
                <a:solidFill>
                  <a:srgbClr val="004E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Pau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F26E520-F209-6E99-9163-BE034327D774}"/>
              </a:ext>
            </a:extLst>
          </p:cNvPr>
          <p:cNvSpPr txBox="1"/>
          <p:nvPr/>
        </p:nvSpPr>
        <p:spPr>
          <a:xfrm>
            <a:off x="2670049" y="4830783"/>
            <a:ext cx="7013446" cy="133931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L’unité de fonctionnement est le point de % des clés de répartition d’activité entre les collectivités.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On a défini conventionnellement les articles à prendre en compte, ainsi que les modalités d’actualisation.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id="{0C49086F-FABB-1517-FF56-33381417DB0C}"/>
              </a:ext>
            </a:extLst>
          </p:cNvPr>
          <p:cNvSpPr/>
          <p:nvPr/>
        </p:nvSpPr>
        <p:spPr>
          <a:xfrm>
            <a:off x="191884" y="1960753"/>
            <a:ext cx="2313572" cy="2664697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Le calcul des rembour-sements</a:t>
            </a:r>
            <a:endParaRPr lang="fr-F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547DD09-25A2-72B2-C582-CD84A048235F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</p:spTree>
    <p:extLst>
      <p:ext uri="{BB962C8B-B14F-4D97-AF65-F5344CB8AC3E}">
        <p14:creationId xmlns:p14="http://schemas.microsoft.com/office/powerpoint/2010/main" val="3862012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1F792-64FC-430D-A5F0-F99B8F580054}"/>
              </a:ext>
            </a:extLst>
          </p:cNvPr>
          <p:cNvSpPr txBox="1"/>
          <p:nvPr/>
        </p:nvSpPr>
        <p:spPr>
          <a:xfrm>
            <a:off x="1248453" y="100069"/>
            <a:ext cx="7407390" cy="527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dirty="0">
                <a:ln>
                  <a:noFill/>
                </a:ln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itchFamily="2"/>
              </a:rPr>
              <a:t>La boîte à outils de la mutualisation</a:t>
            </a: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16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pic>
        <p:nvPicPr>
          <p:cNvPr id="2" name="Graphique 1" descr="Outils avec un remplissage uni">
            <a:extLst>
              <a:ext uri="{FF2B5EF4-FFF2-40B4-BE49-F238E27FC236}">
                <a16:creationId xmlns:a16="http://schemas.microsoft.com/office/drawing/2014/main" id="{1D08D6AF-E3EF-CACF-480C-717A1E70E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8453" y="196971"/>
            <a:ext cx="733567" cy="7335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FF26E520-F209-6E99-9163-BE034327D774}"/>
              </a:ext>
            </a:extLst>
          </p:cNvPr>
          <p:cNvSpPr txBox="1"/>
          <p:nvPr/>
        </p:nvSpPr>
        <p:spPr>
          <a:xfrm>
            <a:off x="2816352" y="880356"/>
            <a:ext cx="6949440" cy="591083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Faire une check-list des éléments à ne pas oublier dans les documents contractuels selon leur nature (date d’effet, méthode de calcul, % d’activité, critères in house, missions des services, autorisation de signature, fiche d’impact etc…)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Utiliser la même méthode de calcul pour les conventions de mise à disposition et de services communs (le prélèvement sur l’attribution de compensation aussi)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Prévoir assez de délai par rapport aux échéances budgétaires : le processus comprend consultation des comités sociaux, délibérations des deux contractants, visa de la préfecture rendant les décisions exécutoires et signature des états de facturation.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Bien séparer 012 (comptes 621x en dépenses et 7084x en recettes) et 011 (comptes 6287x en dépenses et 7087x en recettes)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id="{0C49086F-FABB-1517-FF56-33381417DB0C}"/>
              </a:ext>
            </a:extLst>
          </p:cNvPr>
          <p:cNvSpPr/>
          <p:nvPr/>
        </p:nvSpPr>
        <p:spPr>
          <a:xfrm>
            <a:off x="168453" y="2463838"/>
            <a:ext cx="2999231" cy="2664697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Quelques recommandations</a:t>
            </a:r>
            <a:endParaRPr lang="fr-F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870BC44-E373-3521-C170-AFCC2E4A6526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</p:spTree>
    <p:extLst>
      <p:ext uri="{BB962C8B-B14F-4D97-AF65-F5344CB8AC3E}">
        <p14:creationId xmlns:p14="http://schemas.microsoft.com/office/powerpoint/2010/main" val="2462955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1F792-64FC-430D-A5F0-F99B8F580054}"/>
              </a:ext>
            </a:extLst>
          </p:cNvPr>
          <p:cNvSpPr txBox="1"/>
          <p:nvPr/>
        </p:nvSpPr>
        <p:spPr>
          <a:xfrm>
            <a:off x="1248453" y="129286"/>
            <a:ext cx="2570745" cy="46495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none" strike="noStrike" kern="1200" dirty="0">
                <a:ln>
                  <a:noFill/>
                </a:ln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itchFamily="2"/>
              </a:rPr>
              <a:t>Pour conclure</a:t>
            </a: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17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sp>
        <p:nvSpPr>
          <p:cNvPr id="5" name="ZoneTexte 4">
            <a:extLst>
              <a:ext uri="{FF2B5EF4-FFF2-40B4-BE49-F238E27FC236}">
                <a16:creationId xmlns:a16="http://schemas.microsoft.com/office/drawing/2014/main" id="{FFD39AD8-BBA2-4036-B39E-978FDF371E8B}"/>
              </a:ext>
            </a:extLst>
          </p:cNvPr>
          <p:cNvSpPr txBox="1"/>
          <p:nvPr/>
        </p:nvSpPr>
        <p:spPr>
          <a:xfrm>
            <a:off x="2649018" y="939197"/>
            <a:ext cx="5865144" cy="4983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/>
              <a:t>A occuper le contrôleur de gestion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/>
              <a:t>A sécuriser les agents intervenant hors du périmètre de leur collectivité d’appartenance</a:t>
            </a:r>
          </a:p>
          <a:p>
            <a:endParaRPr lang="fr-FR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/>
              <a:t>A réaliser des économies : à Pau 0.7 K€ en 2004, 1.24 million en 2019 (chiffres validés par les juridictions des Comptes)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/>
              <a:t>A homogénéiser la gestion du personnel provenant de plusieurs collectivités</a:t>
            </a:r>
          </a:p>
          <a:p>
            <a:endParaRPr lang="fr-FR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/>
              <a:t>A tracer les flux financiers au compte administratif (annexe IV c3-6 de la M14 et D10 de la M57 )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/>
              <a:t>Au prix d’une certaine complexité toutefois</a:t>
            </a:r>
          </a:p>
        </p:txBody>
      </p:sp>
      <p:pic>
        <p:nvPicPr>
          <p:cNvPr id="6" name="Graphique 5" descr="Drapeau de course avec un remplissage uni">
            <a:extLst>
              <a:ext uri="{FF2B5EF4-FFF2-40B4-BE49-F238E27FC236}">
                <a16:creationId xmlns:a16="http://schemas.microsoft.com/office/drawing/2014/main" id="{813D05F4-958C-0E6C-BE95-1272D2560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797" y="12554"/>
            <a:ext cx="914400" cy="12896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Flèche : pentagone 6">
            <a:extLst>
              <a:ext uri="{FF2B5EF4-FFF2-40B4-BE49-F238E27FC236}">
                <a16:creationId xmlns:a16="http://schemas.microsoft.com/office/drawing/2014/main" id="{0C49086F-FABB-1517-FF56-33381417DB0C}"/>
              </a:ext>
            </a:extLst>
          </p:cNvPr>
          <p:cNvSpPr/>
          <p:nvPr/>
        </p:nvSpPr>
        <p:spPr>
          <a:xfrm>
            <a:off x="217825" y="2098549"/>
            <a:ext cx="2570745" cy="2664697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Finalement, la mutualisation de services, à quoi ça sert ?</a:t>
            </a:r>
            <a:endParaRPr lang="fr-F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8DA365A-7A89-5397-280E-7A8C5F0FEE2E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</p:spTree>
    <p:extLst>
      <p:ext uri="{BB962C8B-B14F-4D97-AF65-F5344CB8AC3E}">
        <p14:creationId xmlns:p14="http://schemas.microsoft.com/office/powerpoint/2010/main" val="1811929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18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D1F9912C-F0F4-E7D5-C60E-D4EC363B6B71}"/>
              </a:ext>
            </a:extLst>
          </p:cNvPr>
          <p:cNvSpPr txBox="1"/>
          <p:nvPr/>
        </p:nvSpPr>
        <p:spPr>
          <a:xfrm>
            <a:off x="2023156" y="2661435"/>
            <a:ext cx="7116867" cy="1351655"/>
          </a:xfrm>
          <a:prstGeom prst="rect">
            <a:avLst/>
          </a:prstGeom>
          <a:gradFill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4400" b="1" dirty="0">
                <a:solidFill>
                  <a:schemeClr val="bg1"/>
                </a:solidFill>
                <a:latin typeface="Lucida Calligraphy" panose="03010101010101010101" pitchFamily="66" charset="0"/>
                <a:ea typeface="STCaiyun" panose="020B0503020204020204" pitchFamily="2" charset="-122"/>
                <a:cs typeface="Myanmar Text" panose="020B0502040204020203" pitchFamily="34" charset="0"/>
              </a:rPr>
              <a:t>Merci de votre intérêt</a:t>
            </a:r>
          </a:p>
        </p:txBody>
      </p:sp>
      <p:pic>
        <p:nvPicPr>
          <p:cNvPr id="8" name="Graphique 7" descr="Quitter avec un remplissage uni">
            <a:extLst>
              <a:ext uri="{FF2B5EF4-FFF2-40B4-BE49-F238E27FC236}">
                <a16:creationId xmlns:a16="http://schemas.microsoft.com/office/drawing/2014/main" id="{361F5068-0061-B3C5-C6BB-4D90B3C152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395" y="237561"/>
            <a:ext cx="744419" cy="7444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EB20E2D-70C1-C013-CD3B-F14D3054E7A5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</p:spTree>
    <p:extLst>
      <p:ext uri="{BB962C8B-B14F-4D97-AF65-F5344CB8AC3E}">
        <p14:creationId xmlns:p14="http://schemas.microsoft.com/office/powerpoint/2010/main" val="240641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1F792-64FC-430D-A5F0-F99B8F580054}"/>
              </a:ext>
            </a:extLst>
          </p:cNvPr>
          <p:cNvSpPr txBox="1"/>
          <p:nvPr/>
        </p:nvSpPr>
        <p:spPr>
          <a:xfrm>
            <a:off x="2752344" y="165337"/>
            <a:ext cx="5568696" cy="5272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dirty="0">
                <a:ln>
                  <a:noFill/>
                </a:ln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itchFamily="2"/>
              </a:rPr>
              <a:t>Eléments de l’intervention</a:t>
            </a: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2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sp>
        <p:nvSpPr>
          <p:cNvPr id="17" name="Sous-titre 2">
            <a:extLst>
              <a:ext uri="{FF2B5EF4-FFF2-40B4-BE49-F238E27FC236}">
                <a16:creationId xmlns:a16="http://schemas.microsoft.com/office/drawing/2014/main" id="{7227B768-4D2A-46D6-9547-ACDF74E5275E}"/>
              </a:ext>
            </a:extLst>
          </p:cNvPr>
          <p:cNvSpPr txBox="1">
            <a:spLocks/>
          </p:cNvSpPr>
          <p:nvPr/>
        </p:nvSpPr>
        <p:spPr>
          <a:xfrm>
            <a:off x="1321308" y="1356723"/>
            <a:ext cx="8430768" cy="337073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rtl="0" hangingPunct="0">
              <a:spcBef>
                <a:spcPts val="0"/>
              </a:spcBef>
              <a:spcAft>
                <a:spcPts val="1412"/>
              </a:spcAft>
              <a:tabLst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</a:rPr>
              <a:t>De quoi parle-t-on ?					3</a:t>
            </a:r>
          </a:p>
          <a:p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</a:rPr>
              <a:t>Une construction juridique à rebondissements	6</a:t>
            </a:r>
          </a:p>
          <a:p>
            <a:pPr>
              <a:spcAft>
                <a:spcPts val="600"/>
              </a:spcAft>
            </a:pPr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fr-FR" sz="2000" b="1" dirty="0">
              <a:solidFill>
                <a:srgbClr val="2EC2A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</a:rPr>
              <a:t>La boîte à outils						13</a:t>
            </a:r>
          </a:p>
          <a:p>
            <a:pPr>
              <a:spcAft>
                <a:spcPts val="600"/>
              </a:spcAft>
            </a:pPr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fr-FR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</a:rPr>
              <a:t>Pour conclure						17</a:t>
            </a:r>
          </a:p>
          <a:p>
            <a:pPr>
              <a:spcAft>
                <a:spcPts val="600"/>
              </a:spcAft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fr-FR" sz="1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sz="1600" b="1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sz="16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fr-FR" sz="16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fr-FR" sz="16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fr-FR" sz="16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Graphique 4" descr="Présentation avec liste de vérification avec un remplissage uni">
            <a:extLst>
              <a:ext uri="{FF2B5EF4-FFF2-40B4-BE49-F238E27FC236}">
                <a16:creationId xmlns:a16="http://schemas.microsoft.com/office/drawing/2014/main" id="{7D005E91-E49C-ACE2-C6CF-531463D8B9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205" y="120092"/>
            <a:ext cx="914063" cy="9140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1C439C9B-7E18-7563-6F11-5BF42882A72A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1F792-64FC-430D-A5F0-F99B8F580054}"/>
              </a:ext>
            </a:extLst>
          </p:cNvPr>
          <p:cNvSpPr txBox="1"/>
          <p:nvPr/>
        </p:nvSpPr>
        <p:spPr>
          <a:xfrm>
            <a:off x="3290273" y="127501"/>
            <a:ext cx="4225301" cy="527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dirty="0">
                <a:ln>
                  <a:noFill/>
                </a:ln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itchFamily="2"/>
              </a:rPr>
              <a:t>De quoi parle-t-on ?</a:t>
            </a: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3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sp>
        <p:nvSpPr>
          <p:cNvPr id="2" name="Flèche : pentagone 1">
            <a:extLst>
              <a:ext uri="{FF2B5EF4-FFF2-40B4-BE49-F238E27FC236}">
                <a16:creationId xmlns:a16="http://schemas.microsoft.com/office/drawing/2014/main" id="{5C3799AB-12BD-7037-D0B2-2916B1C4DBC6}"/>
              </a:ext>
            </a:extLst>
          </p:cNvPr>
          <p:cNvSpPr/>
          <p:nvPr/>
        </p:nvSpPr>
        <p:spPr>
          <a:xfrm>
            <a:off x="354562" y="1499230"/>
            <a:ext cx="3419856" cy="4255941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Des intercommunalités </a:t>
            </a:r>
            <a:r>
              <a:rPr 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: transférer des compétences communales pour les mettre </a:t>
            </a:r>
          </a:p>
          <a:p>
            <a:pPr algn="ctr"/>
            <a:r>
              <a:rPr 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en commun</a:t>
            </a:r>
          </a:p>
          <a:p>
            <a:pPr algn="ctr"/>
            <a:endParaRPr lang="fr-F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Le credo</a:t>
            </a:r>
            <a:r>
              <a:rPr 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« big is beautiful »…</a:t>
            </a:r>
          </a:p>
        </p:txBody>
      </p:sp>
      <p:pic>
        <p:nvPicPr>
          <p:cNvPr id="15" name="Graphique 14" descr="École avec un remplissage uni">
            <a:extLst>
              <a:ext uri="{FF2B5EF4-FFF2-40B4-BE49-F238E27FC236}">
                <a16:creationId xmlns:a16="http://schemas.microsoft.com/office/drawing/2014/main" id="{6309B299-534C-B54A-93A5-B7CE66481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3479" y="514042"/>
            <a:ext cx="341915" cy="34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que 18" descr="École avec un remplissage uni">
            <a:extLst>
              <a:ext uri="{FF2B5EF4-FFF2-40B4-BE49-F238E27FC236}">
                <a16:creationId xmlns:a16="http://schemas.microsoft.com/office/drawing/2014/main" id="{BB5E9833-07FA-DE5D-E9A1-94BD9C7433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4562" y="765301"/>
            <a:ext cx="341915" cy="34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que 19" descr="École avec un remplissage uni">
            <a:extLst>
              <a:ext uri="{FF2B5EF4-FFF2-40B4-BE49-F238E27FC236}">
                <a16:creationId xmlns:a16="http://schemas.microsoft.com/office/drawing/2014/main" id="{96FBFC84-EC6B-11CF-2B68-44C2B1420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4056" y="530209"/>
            <a:ext cx="341915" cy="34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que 20" descr="École avec un remplissage uni">
            <a:extLst>
              <a:ext uri="{FF2B5EF4-FFF2-40B4-BE49-F238E27FC236}">
                <a16:creationId xmlns:a16="http://schemas.microsoft.com/office/drawing/2014/main" id="{934C7574-00EE-2A8D-6FD1-A6CA2BEBAE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3768" y="332833"/>
            <a:ext cx="341915" cy="341915"/>
          </a:xfrm>
          <a:prstGeom prst="rect">
            <a:avLst/>
          </a:prstGeom>
        </p:spPr>
      </p:pic>
      <p:sp>
        <p:nvSpPr>
          <p:cNvPr id="22" name="Ellipse 21">
            <a:extLst>
              <a:ext uri="{FF2B5EF4-FFF2-40B4-BE49-F238E27FC236}">
                <a16:creationId xmlns:a16="http://schemas.microsoft.com/office/drawing/2014/main" id="{98E70452-CC79-72C5-786B-561B51B2891B}"/>
              </a:ext>
            </a:extLst>
          </p:cNvPr>
          <p:cNvSpPr/>
          <p:nvPr/>
        </p:nvSpPr>
        <p:spPr>
          <a:xfrm>
            <a:off x="86905" y="280093"/>
            <a:ext cx="914553" cy="873452"/>
          </a:xfrm>
          <a:prstGeom prst="ellipse">
            <a:avLst/>
          </a:prstGeom>
          <a:noFill/>
          <a:ln w="158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7F5454C-D046-9CC9-1661-861A973FC7C2}"/>
              </a:ext>
            </a:extLst>
          </p:cNvPr>
          <p:cNvSpPr txBox="1"/>
          <p:nvPr/>
        </p:nvSpPr>
        <p:spPr>
          <a:xfrm>
            <a:off x="1730586" y="6412494"/>
            <a:ext cx="833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960000"/>
                </a:solidFill>
              </a:rPr>
              <a:t> </a:t>
            </a:r>
            <a:r>
              <a:rPr lang="fr-FR" sz="2000" b="1" dirty="0">
                <a:solidFill>
                  <a:srgbClr val="9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le fonctionnement général, mais des questions surgissent…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17EAA6AC-99A3-FA99-6011-7051FE111C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020" y="6315535"/>
            <a:ext cx="619611" cy="546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AC4615B-7C47-48B5-F1EA-5DE677150177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7073FF20-DD45-AAFB-B794-06A870D441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4418" y="989047"/>
            <a:ext cx="6001588" cy="519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05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1F792-64FC-430D-A5F0-F99B8F580054}"/>
              </a:ext>
            </a:extLst>
          </p:cNvPr>
          <p:cNvSpPr txBox="1"/>
          <p:nvPr/>
        </p:nvSpPr>
        <p:spPr>
          <a:xfrm>
            <a:off x="3290273" y="127501"/>
            <a:ext cx="4225301" cy="527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dirty="0">
                <a:ln>
                  <a:noFill/>
                </a:ln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itchFamily="2"/>
              </a:rPr>
              <a:t>De quoi parle-t-on ?</a:t>
            </a: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4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pic>
        <p:nvPicPr>
          <p:cNvPr id="5" name="Graphique 4" descr="Questions avec un remplissage uni">
            <a:extLst>
              <a:ext uri="{FF2B5EF4-FFF2-40B4-BE49-F238E27FC236}">
                <a16:creationId xmlns:a16="http://schemas.microsoft.com/office/drawing/2014/main" id="{E48ADE07-8F5F-9408-934D-585A702185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3059" y="222127"/>
            <a:ext cx="829880" cy="8298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FE2FD895-DA33-8D53-C9B0-A64DB10CBB73}"/>
              </a:ext>
            </a:extLst>
          </p:cNvPr>
          <p:cNvSpPr txBox="1"/>
          <p:nvPr/>
        </p:nvSpPr>
        <p:spPr>
          <a:xfrm>
            <a:off x="2830259" y="815752"/>
            <a:ext cx="6932715" cy="606747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solidFill>
              <a:srgbClr val="96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b="1" i="1" dirty="0">
                <a:solidFill>
                  <a:srgbClr val="9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ne pas doublonner les services fonctionnels afin de ne pas générer des surcoûts impactant in fine la fiscalité locale?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b="1" i="1" dirty="0">
                <a:solidFill>
                  <a:srgbClr val="9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deviennent les services qui ne travaillent pas en totalité pour une compétence transférée ?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b="1" i="1" dirty="0">
                <a:solidFill>
                  <a:srgbClr val="960000"/>
                </a:solidFill>
              </a:rPr>
              <a:t> </a:t>
            </a:r>
            <a:r>
              <a:rPr lang="fr-FR" b="1" i="1" dirty="0">
                <a:solidFill>
                  <a:srgbClr val="9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sécuriser les agents intervenant hors de leur collectivité d’appartenance?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b="1" i="1" dirty="0">
                <a:solidFill>
                  <a:srgbClr val="9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mutualiser des activités hors transferts ?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b="1" i="1" dirty="0">
                <a:solidFill>
                  <a:srgbClr val="960000"/>
                </a:solidFill>
              </a:rPr>
              <a:t> </a:t>
            </a:r>
            <a:r>
              <a:rPr lang="fr-FR" b="1" i="1" dirty="0">
                <a:solidFill>
                  <a:srgbClr val="9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mutualiser aussi avec d’autres organismes spécialisés du groupe local : syndicats mixtes, sociétés publiques locales, établissements publics..?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b="1" i="1" dirty="0">
                <a:solidFill>
                  <a:srgbClr val="960000"/>
                </a:solidFill>
              </a:rPr>
              <a:t> </a:t>
            </a:r>
            <a:r>
              <a:rPr lang="fr-FR" b="1" i="1" dirty="0">
                <a:solidFill>
                  <a:srgbClr val="9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calculer les remboursements ?</a:t>
            </a:r>
          </a:p>
        </p:txBody>
      </p:sp>
      <p:sp>
        <p:nvSpPr>
          <p:cNvPr id="2" name="Flèche : pentagone 1">
            <a:extLst>
              <a:ext uri="{FF2B5EF4-FFF2-40B4-BE49-F238E27FC236}">
                <a16:creationId xmlns:a16="http://schemas.microsoft.com/office/drawing/2014/main" id="{20FA4BAF-8820-FA26-D72A-B91E9F6E03B6}"/>
              </a:ext>
            </a:extLst>
          </p:cNvPr>
          <p:cNvSpPr/>
          <p:nvPr/>
        </p:nvSpPr>
        <p:spPr>
          <a:xfrm>
            <a:off x="153059" y="1768118"/>
            <a:ext cx="2974189" cy="2650111"/>
          </a:xfrm>
          <a:prstGeom prst="homePlate">
            <a:avLst/>
          </a:prstGeom>
          <a:gradFill flip="none" rotWithShape="1">
            <a:gsLst>
              <a:gs pos="5000">
                <a:schemeClr val="accent2">
                  <a:lumMod val="7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Les interrogations</a:t>
            </a:r>
            <a:endParaRPr lang="fr-FR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840E509-CFBC-CF7B-A4AF-0A62176A0F7F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</p:spTree>
    <p:extLst>
      <p:ext uri="{BB962C8B-B14F-4D97-AF65-F5344CB8AC3E}">
        <p14:creationId xmlns:p14="http://schemas.microsoft.com/office/powerpoint/2010/main" val="170229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1F792-64FC-430D-A5F0-F99B8F580054}"/>
              </a:ext>
            </a:extLst>
          </p:cNvPr>
          <p:cNvSpPr txBox="1"/>
          <p:nvPr/>
        </p:nvSpPr>
        <p:spPr>
          <a:xfrm>
            <a:off x="3290273" y="127501"/>
            <a:ext cx="4225301" cy="527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dirty="0">
                <a:ln>
                  <a:noFill/>
                </a:ln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itchFamily="2"/>
              </a:rPr>
              <a:t>De quoi parle-t-on ?</a:t>
            </a: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5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pic>
        <p:nvPicPr>
          <p:cNvPr id="5" name="Graphique 4" descr="Questions avec un remplissage uni">
            <a:extLst>
              <a:ext uri="{FF2B5EF4-FFF2-40B4-BE49-F238E27FC236}">
                <a16:creationId xmlns:a16="http://schemas.microsoft.com/office/drawing/2014/main" id="{E48ADE07-8F5F-9408-934D-585A702185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3059" y="222127"/>
            <a:ext cx="829880" cy="8298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CD219B9C-58B5-1F5E-4DC4-F82E343F8A85}"/>
              </a:ext>
            </a:extLst>
          </p:cNvPr>
          <p:cNvSpPr txBox="1"/>
          <p:nvPr/>
        </p:nvSpPr>
        <p:spPr>
          <a:xfrm>
            <a:off x="2834640" y="1908855"/>
            <a:ext cx="6568914" cy="349968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2"/>
              </a:gs>
            </a:gsLst>
            <a:lin ang="5400000" scaled="1"/>
          </a:gradFill>
          <a:ln w="15875">
            <a:solidFill>
              <a:srgbClr val="004ED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sz="2000" b="1" dirty="0">
                <a:solidFill>
                  <a:srgbClr val="004EDA"/>
                </a:solidFill>
              </a:rPr>
              <a:t> </a:t>
            </a:r>
            <a:r>
              <a:rPr lang="fr-FR" sz="2000" b="1" dirty="0">
                <a:solidFill>
                  <a:srgbClr val="004E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s’est posé ces questions dès la création de la Communauté d’Agglomération le 1</a:t>
            </a:r>
            <a:r>
              <a:rPr lang="fr-FR" sz="2000" b="1" baseline="30000" dirty="0">
                <a:solidFill>
                  <a:srgbClr val="004E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000" b="1" dirty="0">
                <a:solidFill>
                  <a:srgbClr val="004E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janvier 2000.</a:t>
            </a:r>
          </a:p>
          <a:p>
            <a:endParaRPr lang="fr-FR" sz="2000" b="1" dirty="0">
              <a:solidFill>
                <a:srgbClr val="004E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b="1" dirty="0">
              <a:solidFill>
                <a:srgbClr val="004E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b="1" dirty="0">
                <a:solidFill>
                  <a:srgbClr val="004E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mutualisation nous a permis de trouver progressivement les réponses jusqu’au dispositif</a:t>
            </a:r>
          </a:p>
          <a:p>
            <a:r>
              <a:rPr lang="fr-FR" sz="2000" b="1" dirty="0">
                <a:solidFill>
                  <a:srgbClr val="004E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actuel.</a:t>
            </a:r>
          </a:p>
          <a:p>
            <a:endParaRPr lang="fr-FR" sz="2000" b="1" dirty="0">
              <a:solidFill>
                <a:srgbClr val="004E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b="1" dirty="0">
              <a:solidFill>
                <a:srgbClr val="004E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b="1" dirty="0">
                <a:solidFill>
                  <a:srgbClr val="004E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concepts juridiques se sont peu à peu décantés dans un contexte réglementaire fluctuant…</a:t>
            </a:r>
          </a:p>
          <a:p>
            <a:endParaRPr lang="fr-FR" b="1" dirty="0">
              <a:solidFill>
                <a:srgbClr val="004E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id="{01F7672B-1348-CCFF-3D7B-87953D4B823F}"/>
              </a:ext>
            </a:extLst>
          </p:cNvPr>
          <p:cNvSpPr/>
          <p:nvPr/>
        </p:nvSpPr>
        <p:spPr>
          <a:xfrm>
            <a:off x="494191" y="2224465"/>
            <a:ext cx="2406926" cy="262943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Pau</a:t>
            </a:r>
            <a:endParaRPr lang="fr-F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8668829-5CBC-C6A9-2C19-CC3894E0F758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</p:spTree>
    <p:extLst>
      <p:ext uri="{BB962C8B-B14F-4D97-AF65-F5344CB8AC3E}">
        <p14:creationId xmlns:p14="http://schemas.microsoft.com/office/powerpoint/2010/main" val="24996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1F792-64FC-430D-A5F0-F99B8F580054}"/>
              </a:ext>
            </a:extLst>
          </p:cNvPr>
          <p:cNvSpPr txBox="1"/>
          <p:nvPr/>
        </p:nvSpPr>
        <p:spPr>
          <a:xfrm>
            <a:off x="1075237" y="111120"/>
            <a:ext cx="8251788" cy="75093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none" strike="noStrike" kern="1200" dirty="0">
                <a:ln>
                  <a:noFill/>
                </a:ln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itchFamily="2"/>
              </a:rPr>
              <a:t>Une construction juridique à rebondissements</a:t>
            </a:r>
          </a:p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i="1" dirty="0">
                <a:latin typeface="Univers" panose="020B0604020202020204" pitchFamily="34" charset="0"/>
                <a:ea typeface="Verdana" panose="020B0604030504040204" pitchFamily="34" charset="0"/>
                <a:cs typeface="Mangal" pitchFamily="2"/>
              </a:rPr>
              <a:t>…à laquelle il a fallu s’adapter</a:t>
            </a:r>
            <a:endParaRPr lang="fr-FR" b="1" i="1" u="none" strike="noStrike" kern="1200" dirty="0">
              <a:ln>
                <a:noFill/>
              </a:ln>
              <a:latin typeface="Univers" panose="020B0604020202020204" pitchFamily="34" charset="0"/>
              <a:ea typeface="Verdana" panose="020B0604030504040204" pitchFamily="34" charset="0"/>
              <a:cs typeface="Mangal" pitchFamily="2"/>
            </a:endParaRP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6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3C56CEC7-4DF9-B699-7A43-C01706E5D486}"/>
              </a:ext>
            </a:extLst>
          </p:cNvPr>
          <p:cNvGrpSpPr/>
          <p:nvPr/>
        </p:nvGrpSpPr>
        <p:grpSpPr>
          <a:xfrm>
            <a:off x="109825" y="224046"/>
            <a:ext cx="988843" cy="332046"/>
            <a:chOff x="109825" y="224046"/>
            <a:chExt cx="988843" cy="3320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Organigramme : Connecteur 32">
              <a:extLst>
                <a:ext uri="{FF2B5EF4-FFF2-40B4-BE49-F238E27FC236}">
                  <a16:creationId xmlns:a16="http://schemas.microsoft.com/office/drawing/2014/main" id="{117AFEEF-7E41-8FC9-B2FE-04992DE6B38D}"/>
                </a:ext>
              </a:extLst>
            </p:cNvPr>
            <p:cNvSpPr/>
            <p:nvPr/>
          </p:nvSpPr>
          <p:spPr>
            <a:xfrm>
              <a:off x="109825" y="320760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36" name="Organigramme : Connecteur 35">
              <a:extLst>
                <a:ext uri="{FF2B5EF4-FFF2-40B4-BE49-F238E27FC236}">
                  <a16:creationId xmlns:a16="http://schemas.microsoft.com/office/drawing/2014/main" id="{5FB6B116-61BB-474E-6E95-1CE7C1872892}"/>
                </a:ext>
              </a:extLst>
            </p:cNvPr>
            <p:cNvSpPr/>
            <p:nvPr/>
          </p:nvSpPr>
          <p:spPr>
            <a:xfrm>
              <a:off x="292858" y="394092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37" name="Organigramme : Connecteur 36">
              <a:extLst>
                <a:ext uri="{FF2B5EF4-FFF2-40B4-BE49-F238E27FC236}">
                  <a16:creationId xmlns:a16="http://schemas.microsoft.com/office/drawing/2014/main" id="{3196B086-1A83-6659-7F1F-E4A11943699F}"/>
                </a:ext>
              </a:extLst>
            </p:cNvPr>
            <p:cNvSpPr/>
            <p:nvPr/>
          </p:nvSpPr>
          <p:spPr>
            <a:xfrm>
              <a:off x="427237" y="224046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38" name="Organigramme : Connecteur 37">
              <a:extLst>
                <a:ext uri="{FF2B5EF4-FFF2-40B4-BE49-F238E27FC236}">
                  <a16:creationId xmlns:a16="http://schemas.microsoft.com/office/drawing/2014/main" id="{4EE22F99-0938-F31C-F33F-A9E69EBC41B8}"/>
                </a:ext>
              </a:extLst>
            </p:cNvPr>
            <p:cNvSpPr/>
            <p:nvPr/>
          </p:nvSpPr>
          <p:spPr>
            <a:xfrm>
              <a:off x="526708" y="448092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39" name="Organigramme : Connecteur 38">
              <a:extLst>
                <a:ext uri="{FF2B5EF4-FFF2-40B4-BE49-F238E27FC236}">
                  <a16:creationId xmlns:a16="http://schemas.microsoft.com/office/drawing/2014/main" id="{AB913126-6D6C-75D0-C272-E531D32633A6}"/>
                </a:ext>
              </a:extLst>
            </p:cNvPr>
            <p:cNvSpPr/>
            <p:nvPr/>
          </p:nvSpPr>
          <p:spPr>
            <a:xfrm>
              <a:off x="663906" y="320760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pic>
          <p:nvPicPr>
            <p:cNvPr id="40" name="Graphique 39" descr="Jouer avec un remplissage uni">
              <a:extLst>
                <a:ext uri="{FF2B5EF4-FFF2-40B4-BE49-F238E27FC236}">
                  <a16:creationId xmlns:a16="http://schemas.microsoft.com/office/drawing/2014/main" id="{EAFE4805-1FD5-2A8B-F8C0-5131E09713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78408" y="224046"/>
              <a:ext cx="320260" cy="325574"/>
            </a:xfrm>
            <a:prstGeom prst="rect">
              <a:avLst/>
            </a:prstGeom>
          </p:spPr>
        </p:pic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20A181C3-9915-470E-A518-4297F7C746DE}"/>
              </a:ext>
            </a:extLst>
          </p:cNvPr>
          <p:cNvGrpSpPr/>
          <p:nvPr/>
        </p:nvGrpSpPr>
        <p:grpSpPr>
          <a:xfrm>
            <a:off x="1691206" y="2322228"/>
            <a:ext cx="1946559" cy="1701066"/>
            <a:chOff x="1150701" y="1069290"/>
            <a:chExt cx="1234997" cy="12349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056" name="Picture 8" descr="Calendrier des évènements à Tokyo - Ici-Japon">
              <a:extLst>
                <a:ext uri="{FF2B5EF4-FFF2-40B4-BE49-F238E27FC236}">
                  <a16:creationId xmlns:a16="http://schemas.microsoft.com/office/drawing/2014/main" id="{E421E7BC-E0E5-A080-B823-F270B0420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701" y="1069290"/>
              <a:ext cx="1234997" cy="1234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A47949EA-8B86-D865-1D50-9964A14C187E}"/>
                </a:ext>
              </a:extLst>
            </p:cNvPr>
            <p:cNvSpPr txBox="1"/>
            <p:nvPr/>
          </p:nvSpPr>
          <p:spPr>
            <a:xfrm>
              <a:off x="1358167" y="1078435"/>
              <a:ext cx="766016" cy="352286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fr-FR" sz="2800" b="1" dirty="0">
                  <a:ln>
                    <a:solidFill>
                      <a:srgbClr val="960000"/>
                    </a:solidFill>
                  </a:ln>
                  <a:solidFill>
                    <a:schemeClr val="bg1"/>
                  </a:solidFill>
                  <a:latin typeface="Gill Sans Nova" panose="020B0604020202020204" pitchFamily="34" charset="0"/>
                  <a:cs typeface="Aharoni" panose="02010803020104030203" pitchFamily="2" charset="-79"/>
                </a:rPr>
                <a:t>2000</a:t>
              </a:r>
            </a:p>
          </p:txBody>
        </p:sp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07455159-CC24-A9A9-7768-CE3E8E58AA6F}"/>
              </a:ext>
            </a:extLst>
          </p:cNvPr>
          <p:cNvGrpSpPr/>
          <p:nvPr/>
        </p:nvGrpSpPr>
        <p:grpSpPr>
          <a:xfrm>
            <a:off x="3637765" y="1973003"/>
            <a:ext cx="2153858" cy="2150210"/>
            <a:chOff x="2215322" y="1687101"/>
            <a:chExt cx="1735987" cy="248820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id="{D857B365-AD1F-A1A5-409A-64067D57A4E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232860" y="1687101"/>
              <a:ext cx="1718448" cy="467717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</p:pic>
        <p:sp>
          <p:nvSpPr>
            <p:cNvPr id="57" name="Rectangle : carré corné 56">
              <a:extLst>
                <a:ext uri="{FF2B5EF4-FFF2-40B4-BE49-F238E27FC236}">
                  <a16:creationId xmlns:a16="http://schemas.microsoft.com/office/drawing/2014/main" id="{77030DC4-BA98-7766-0A57-8967F61C51C9}"/>
                </a:ext>
              </a:extLst>
            </p:cNvPr>
            <p:cNvSpPr/>
            <p:nvPr/>
          </p:nvSpPr>
          <p:spPr>
            <a:xfrm>
              <a:off x="2215322" y="2155762"/>
              <a:ext cx="1735987" cy="2019545"/>
            </a:xfrm>
            <a:prstGeom prst="foldedCorner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2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Rien, sauf le statut du fonctionnaire</a:t>
              </a:r>
            </a:p>
          </p:txBody>
        </p:sp>
      </p:grpSp>
      <p:grpSp>
        <p:nvGrpSpPr>
          <p:cNvPr id="2062" name="Groupe 2061">
            <a:extLst>
              <a:ext uri="{FF2B5EF4-FFF2-40B4-BE49-F238E27FC236}">
                <a16:creationId xmlns:a16="http://schemas.microsoft.com/office/drawing/2014/main" id="{AD328FD8-436F-05D6-AD76-A53E5B02834B}"/>
              </a:ext>
            </a:extLst>
          </p:cNvPr>
          <p:cNvGrpSpPr/>
          <p:nvPr/>
        </p:nvGrpSpPr>
        <p:grpSpPr>
          <a:xfrm>
            <a:off x="5980837" y="2047377"/>
            <a:ext cx="3880331" cy="2744094"/>
            <a:chOff x="6045854" y="442545"/>
            <a:chExt cx="2552312" cy="1449281"/>
          </a:xfrm>
        </p:grpSpPr>
        <p:sp>
          <p:nvSpPr>
            <p:cNvPr id="2048" name="Rectangle : avec coin rogné 2047">
              <a:extLst>
                <a:ext uri="{FF2B5EF4-FFF2-40B4-BE49-F238E27FC236}">
                  <a16:creationId xmlns:a16="http://schemas.microsoft.com/office/drawing/2014/main" id="{7E66B244-A56A-F6B3-EE03-33F4FE4E505D}"/>
                </a:ext>
              </a:extLst>
            </p:cNvPr>
            <p:cNvSpPr/>
            <p:nvPr/>
          </p:nvSpPr>
          <p:spPr>
            <a:xfrm>
              <a:off x="6045854" y="442545"/>
              <a:ext cx="777240" cy="174054"/>
            </a:xfrm>
            <a:prstGeom prst="snip1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635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2400" b="1" dirty="0">
                  <a:solidFill>
                    <a:srgbClr val="004ED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Pau</a:t>
              </a:r>
            </a:p>
          </p:txBody>
        </p:sp>
        <p:sp>
          <p:nvSpPr>
            <p:cNvPr id="2051" name="ZoneTexte 2050">
              <a:extLst>
                <a:ext uri="{FF2B5EF4-FFF2-40B4-BE49-F238E27FC236}">
                  <a16:creationId xmlns:a16="http://schemas.microsoft.com/office/drawing/2014/main" id="{EF588CFE-CB61-4C80-817C-C7BB41FD8448}"/>
                </a:ext>
              </a:extLst>
            </p:cNvPr>
            <p:cNvSpPr txBox="1"/>
            <p:nvPr/>
          </p:nvSpPr>
          <p:spPr>
            <a:xfrm>
              <a:off x="6045854" y="616599"/>
              <a:ext cx="2552312" cy="127522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endParaRPr lang="fr-FR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FR" sz="2400" dirty="0">
                  <a:latin typeface="Arial" panose="020B0604020202020204" pitchFamily="34" charset="0"/>
                  <a:cs typeface="Arial" panose="020B0604020202020204" pitchFamily="34" charset="0"/>
                </a:rPr>
                <a:t>114 conventions individuelles</a:t>
              </a:r>
            </a:p>
            <a:p>
              <a:endParaRPr lang="fr-FR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FR" sz="2400" dirty="0">
                  <a:latin typeface="Arial" panose="020B0604020202020204" pitchFamily="34" charset="0"/>
                  <a:cs typeface="Arial" panose="020B0604020202020204" pitchFamily="34" charset="0"/>
                </a:rPr>
                <a:t>11 agents détachés</a:t>
              </a:r>
            </a:p>
            <a:p>
              <a:endParaRPr lang="fr-FR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FR" sz="2400" dirty="0">
                  <a:latin typeface="Arial" panose="020B0604020202020204" pitchFamily="34" charset="0"/>
                  <a:cs typeface="Arial" panose="020B0604020202020204" pitchFamily="34" charset="0"/>
                </a:rPr>
                <a:t>11 cumuls d’emplois  </a:t>
              </a:r>
            </a:p>
          </p:txBody>
        </p:sp>
      </p:grpSp>
      <p:sp>
        <p:nvSpPr>
          <p:cNvPr id="2" name="Flèche : pentagone 1">
            <a:extLst>
              <a:ext uri="{FF2B5EF4-FFF2-40B4-BE49-F238E27FC236}">
                <a16:creationId xmlns:a16="http://schemas.microsoft.com/office/drawing/2014/main" id="{FC7565AB-D306-9B21-FEB0-71D37D0F1293}"/>
              </a:ext>
            </a:extLst>
          </p:cNvPr>
          <p:cNvSpPr/>
          <p:nvPr/>
        </p:nvSpPr>
        <p:spPr>
          <a:xfrm>
            <a:off x="319584" y="1888937"/>
            <a:ext cx="1757832" cy="2664697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 temps zéro</a:t>
            </a:r>
            <a:endParaRPr lang="fr-FR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DAEC479-AF51-E002-6DC6-630802DEE6E2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</p:spTree>
    <p:extLst>
      <p:ext uri="{BB962C8B-B14F-4D97-AF65-F5344CB8AC3E}">
        <p14:creationId xmlns:p14="http://schemas.microsoft.com/office/powerpoint/2010/main" val="298999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que 5" descr="Indicateur1 avec un remplissage uni">
            <a:extLst>
              <a:ext uri="{FF2B5EF4-FFF2-40B4-BE49-F238E27FC236}">
                <a16:creationId xmlns:a16="http://schemas.microsoft.com/office/drawing/2014/main" id="{AE2BBAA1-DAA3-3611-9842-93EF0C98BC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51172" y="5055901"/>
            <a:ext cx="914400" cy="9144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1F792-64FC-430D-A5F0-F99B8F580054}"/>
              </a:ext>
            </a:extLst>
          </p:cNvPr>
          <p:cNvSpPr txBox="1"/>
          <p:nvPr/>
        </p:nvSpPr>
        <p:spPr>
          <a:xfrm>
            <a:off x="1075237" y="111120"/>
            <a:ext cx="8251788" cy="75093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none" strike="noStrike" kern="1200" dirty="0">
                <a:ln>
                  <a:noFill/>
                </a:ln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itchFamily="2"/>
              </a:rPr>
              <a:t>Une construction juridique à rebondissements</a:t>
            </a:r>
          </a:p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i="1" dirty="0">
                <a:latin typeface="Univers" panose="020B0604020202020204" pitchFamily="34" charset="0"/>
                <a:ea typeface="Verdana" panose="020B0604030504040204" pitchFamily="34" charset="0"/>
                <a:cs typeface="Mangal" pitchFamily="2"/>
              </a:rPr>
              <a:t>…à laquelle il a fallu s’adapter</a:t>
            </a:r>
            <a:endParaRPr lang="fr-FR" b="1" i="1" u="none" strike="noStrike" kern="1200" dirty="0">
              <a:ln>
                <a:noFill/>
              </a:ln>
              <a:latin typeface="Univers" panose="020B0604020202020204" pitchFamily="34" charset="0"/>
              <a:ea typeface="Verdana" panose="020B0604030504040204" pitchFamily="34" charset="0"/>
              <a:cs typeface="Mangal" pitchFamily="2"/>
            </a:endParaRP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7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3C56CEC7-4DF9-B699-7A43-C01706E5D486}"/>
              </a:ext>
            </a:extLst>
          </p:cNvPr>
          <p:cNvGrpSpPr/>
          <p:nvPr/>
        </p:nvGrpSpPr>
        <p:grpSpPr>
          <a:xfrm>
            <a:off x="109825" y="224046"/>
            <a:ext cx="988843" cy="332046"/>
            <a:chOff x="109825" y="224046"/>
            <a:chExt cx="988843" cy="3320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Organigramme : Connecteur 32">
              <a:extLst>
                <a:ext uri="{FF2B5EF4-FFF2-40B4-BE49-F238E27FC236}">
                  <a16:creationId xmlns:a16="http://schemas.microsoft.com/office/drawing/2014/main" id="{117AFEEF-7E41-8FC9-B2FE-04992DE6B38D}"/>
                </a:ext>
              </a:extLst>
            </p:cNvPr>
            <p:cNvSpPr/>
            <p:nvPr/>
          </p:nvSpPr>
          <p:spPr>
            <a:xfrm>
              <a:off x="109825" y="320760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36" name="Organigramme : Connecteur 35">
              <a:extLst>
                <a:ext uri="{FF2B5EF4-FFF2-40B4-BE49-F238E27FC236}">
                  <a16:creationId xmlns:a16="http://schemas.microsoft.com/office/drawing/2014/main" id="{5FB6B116-61BB-474E-6E95-1CE7C1872892}"/>
                </a:ext>
              </a:extLst>
            </p:cNvPr>
            <p:cNvSpPr/>
            <p:nvPr/>
          </p:nvSpPr>
          <p:spPr>
            <a:xfrm>
              <a:off x="292858" y="394092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37" name="Organigramme : Connecteur 36">
              <a:extLst>
                <a:ext uri="{FF2B5EF4-FFF2-40B4-BE49-F238E27FC236}">
                  <a16:creationId xmlns:a16="http://schemas.microsoft.com/office/drawing/2014/main" id="{3196B086-1A83-6659-7F1F-E4A11943699F}"/>
                </a:ext>
              </a:extLst>
            </p:cNvPr>
            <p:cNvSpPr/>
            <p:nvPr/>
          </p:nvSpPr>
          <p:spPr>
            <a:xfrm>
              <a:off x="427237" y="224046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38" name="Organigramme : Connecteur 37">
              <a:extLst>
                <a:ext uri="{FF2B5EF4-FFF2-40B4-BE49-F238E27FC236}">
                  <a16:creationId xmlns:a16="http://schemas.microsoft.com/office/drawing/2014/main" id="{4EE22F99-0938-F31C-F33F-A9E69EBC41B8}"/>
                </a:ext>
              </a:extLst>
            </p:cNvPr>
            <p:cNvSpPr/>
            <p:nvPr/>
          </p:nvSpPr>
          <p:spPr>
            <a:xfrm>
              <a:off x="526708" y="448092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39" name="Organigramme : Connecteur 38">
              <a:extLst>
                <a:ext uri="{FF2B5EF4-FFF2-40B4-BE49-F238E27FC236}">
                  <a16:creationId xmlns:a16="http://schemas.microsoft.com/office/drawing/2014/main" id="{AB913126-6D6C-75D0-C272-E531D32633A6}"/>
                </a:ext>
              </a:extLst>
            </p:cNvPr>
            <p:cNvSpPr/>
            <p:nvPr/>
          </p:nvSpPr>
          <p:spPr>
            <a:xfrm>
              <a:off x="663906" y="320760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pic>
          <p:nvPicPr>
            <p:cNvPr id="40" name="Graphique 39" descr="Jouer avec un remplissage uni">
              <a:extLst>
                <a:ext uri="{FF2B5EF4-FFF2-40B4-BE49-F238E27FC236}">
                  <a16:creationId xmlns:a16="http://schemas.microsoft.com/office/drawing/2014/main" id="{EAFE4805-1FD5-2A8B-F8C0-5131E09713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78408" y="224046"/>
              <a:ext cx="320260" cy="325574"/>
            </a:xfrm>
            <a:prstGeom prst="rect">
              <a:avLst/>
            </a:prstGeom>
          </p:spPr>
        </p:pic>
      </p:grpSp>
      <p:grpSp>
        <p:nvGrpSpPr>
          <p:cNvPr id="2053" name="Groupe 2052">
            <a:extLst>
              <a:ext uri="{FF2B5EF4-FFF2-40B4-BE49-F238E27FC236}">
                <a16:creationId xmlns:a16="http://schemas.microsoft.com/office/drawing/2014/main" id="{6965248A-D3EB-DBBD-0685-312E13916B31}"/>
              </a:ext>
            </a:extLst>
          </p:cNvPr>
          <p:cNvGrpSpPr/>
          <p:nvPr/>
        </p:nvGrpSpPr>
        <p:grpSpPr>
          <a:xfrm>
            <a:off x="1473850" y="2307903"/>
            <a:ext cx="1740327" cy="1629211"/>
            <a:chOff x="1150701" y="1069290"/>
            <a:chExt cx="1234997" cy="12349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055" name="Picture 8" descr="Calendrier des évènements à Tokyo - Ici-Japon">
              <a:extLst>
                <a:ext uri="{FF2B5EF4-FFF2-40B4-BE49-F238E27FC236}">
                  <a16:creationId xmlns:a16="http://schemas.microsoft.com/office/drawing/2014/main" id="{3C12356D-203F-6707-2158-2F2866B8A3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701" y="1069290"/>
              <a:ext cx="1234997" cy="1234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7" name="ZoneTexte 2056">
              <a:extLst>
                <a:ext uri="{FF2B5EF4-FFF2-40B4-BE49-F238E27FC236}">
                  <a16:creationId xmlns:a16="http://schemas.microsoft.com/office/drawing/2014/main" id="{EE82D382-9BE7-007F-77EC-77686CD391E8}"/>
                </a:ext>
              </a:extLst>
            </p:cNvPr>
            <p:cNvSpPr txBox="1"/>
            <p:nvPr/>
          </p:nvSpPr>
          <p:spPr>
            <a:xfrm>
              <a:off x="1358167" y="1078435"/>
              <a:ext cx="766016" cy="307777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fr-FR" sz="2800" b="1" dirty="0">
                  <a:ln>
                    <a:solidFill>
                      <a:srgbClr val="960000"/>
                    </a:solidFill>
                  </a:ln>
                  <a:solidFill>
                    <a:schemeClr val="bg1"/>
                  </a:solidFill>
                  <a:latin typeface="Gill Sans Nova" panose="020B0604020202020204" pitchFamily="34" charset="0"/>
                  <a:cs typeface="Aharoni" panose="02010803020104030203" pitchFamily="2" charset="-79"/>
                </a:rPr>
                <a:t>2002</a:t>
              </a:r>
            </a:p>
          </p:txBody>
        </p:sp>
      </p:grpSp>
      <p:sp>
        <p:nvSpPr>
          <p:cNvPr id="2065" name="Rectangle : carré corné 2064">
            <a:extLst>
              <a:ext uri="{FF2B5EF4-FFF2-40B4-BE49-F238E27FC236}">
                <a16:creationId xmlns:a16="http://schemas.microsoft.com/office/drawing/2014/main" id="{6749F6F9-224E-83FD-7B52-2F9A9EC6A13F}"/>
              </a:ext>
            </a:extLst>
          </p:cNvPr>
          <p:cNvSpPr/>
          <p:nvPr/>
        </p:nvSpPr>
        <p:spPr>
          <a:xfrm>
            <a:off x="3283606" y="1881801"/>
            <a:ext cx="1894126" cy="2481413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 w="6350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Loi du 27/02 : possibilité de convention sur des compétences à titre partiel sans transfert des agents</a:t>
            </a:r>
          </a:p>
        </p:txBody>
      </p:sp>
      <p:sp>
        <p:nvSpPr>
          <p:cNvPr id="2068" name="ZoneTexte 2067">
            <a:extLst>
              <a:ext uri="{FF2B5EF4-FFF2-40B4-BE49-F238E27FC236}">
                <a16:creationId xmlns:a16="http://schemas.microsoft.com/office/drawing/2014/main" id="{10457BDF-31F4-9B2E-EA4C-BE816FD3CE14}"/>
              </a:ext>
            </a:extLst>
          </p:cNvPr>
          <p:cNvSpPr txBox="1"/>
          <p:nvPr/>
        </p:nvSpPr>
        <p:spPr>
          <a:xfrm>
            <a:off x="5829848" y="1253019"/>
            <a:ext cx="3857858" cy="458792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Convention ascendante et descendante :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143 agents mutualisés + interventions ponctuelles des services techniques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Remboursements :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    forfaits révisables pour l’administration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coût à la demi-journée pour les opérationnels intervenant ponctuellement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fournitures d’imprimerie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Consultation systématique des comités techniques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Total des flux financiers croisés : 2.3 millions d’€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9" name="ZoneTexte 2068">
            <a:extLst>
              <a:ext uri="{FF2B5EF4-FFF2-40B4-BE49-F238E27FC236}">
                <a16:creationId xmlns:a16="http://schemas.microsoft.com/office/drawing/2014/main" id="{DC2D7977-2F81-B3AF-765E-4684631BC8EC}"/>
              </a:ext>
            </a:extLst>
          </p:cNvPr>
          <p:cNvSpPr txBox="1"/>
          <p:nvPr/>
        </p:nvSpPr>
        <p:spPr>
          <a:xfrm>
            <a:off x="1747681" y="6137589"/>
            <a:ext cx="8013360" cy="60996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100000">
                <a:srgbClr val="FFCCFF"/>
              </a:gs>
            </a:gsLst>
            <a:lin ang="5400000" scaled="1"/>
            <a:tileRect/>
          </a:gra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Cour des Comptes cite ce dispositif précurseur générateur de 700 000 € d’économies par an dans son rapport 2005 sur l’intercommunalité en France.</a:t>
            </a:r>
          </a:p>
        </p:txBody>
      </p:sp>
      <p:sp>
        <p:nvSpPr>
          <p:cNvPr id="2" name="Flèche : pentagone 1">
            <a:extLst>
              <a:ext uri="{FF2B5EF4-FFF2-40B4-BE49-F238E27FC236}">
                <a16:creationId xmlns:a16="http://schemas.microsoft.com/office/drawing/2014/main" id="{FC7565AB-D306-9B21-FEB0-71D37D0F1293}"/>
              </a:ext>
            </a:extLst>
          </p:cNvPr>
          <p:cNvSpPr/>
          <p:nvPr/>
        </p:nvSpPr>
        <p:spPr>
          <a:xfrm>
            <a:off x="319584" y="1888937"/>
            <a:ext cx="1574388" cy="2664697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Les débuts</a:t>
            </a:r>
            <a:endParaRPr lang="fr-FR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859BFCC-C9FF-5A6A-86F8-46877C96F0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94718" y="1450754"/>
            <a:ext cx="1894126" cy="431047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8" name="Rectangle : avec coin rogné 7">
            <a:extLst>
              <a:ext uri="{FF2B5EF4-FFF2-40B4-BE49-F238E27FC236}">
                <a16:creationId xmlns:a16="http://schemas.microsoft.com/office/drawing/2014/main" id="{C1A807CD-0717-5398-5081-408FED799C29}"/>
              </a:ext>
            </a:extLst>
          </p:cNvPr>
          <p:cNvSpPr/>
          <p:nvPr/>
        </p:nvSpPr>
        <p:spPr>
          <a:xfrm>
            <a:off x="5834782" y="923463"/>
            <a:ext cx="1181653" cy="329557"/>
          </a:xfrm>
          <a:prstGeom prst="snip1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>
                <a:solidFill>
                  <a:srgbClr val="004E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Pau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E3E76044-7807-1EAF-28A2-F02773429B8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47681" y="5564431"/>
            <a:ext cx="707602" cy="573158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9ED5BC4-E904-EDF5-626F-02052C90F3C6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</p:spTree>
    <p:extLst>
      <p:ext uri="{BB962C8B-B14F-4D97-AF65-F5344CB8AC3E}">
        <p14:creationId xmlns:p14="http://schemas.microsoft.com/office/powerpoint/2010/main" val="393764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phique 26" descr="Indicateur1 avec un remplissage uni">
            <a:extLst>
              <a:ext uri="{FF2B5EF4-FFF2-40B4-BE49-F238E27FC236}">
                <a16:creationId xmlns:a16="http://schemas.microsoft.com/office/drawing/2014/main" id="{8AF88C2E-D17E-B42B-3EFB-5BF4004526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57192" y="4851732"/>
            <a:ext cx="914400" cy="9144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1F792-64FC-430D-A5F0-F99B8F580054}"/>
              </a:ext>
            </a:extLst>
          </p:cNvPr>
          <p:cNvSpPr txBox="1"/>
          <p:nvPr/>
        </p:nvSpPr>
        <p:spPr>
          <a:xfrm>
            <a:off x="1075237" y="111120"/>
            <a:ext cx="8251788" cy="75093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none" strike="noStrike" kern="1200" dirty="0">
                <a:ln>
                  <a:noFill/>
                </a:ln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itchFamily="2"/>
              </a:rPr>
              <a:t>Une construction juridique à rebondissements</a:t>
            </a:r>
          </a:p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i="1" dirty="0">
                <a:latin typeface="Univers" panose="020B0604020202020204" pitchFamily="34" charset="0"/>
                <a:ea typeface="Verdana" panose="020B0604030504040204" pitchFamily="34" charset="0"/>
                <a:cs typeface="Mangal" pitchFamily="2"/>
              </a:rPr>
              <a:t>…à laquelle il a fallu s’adapter</a:t>
            </a:r>
            <a:endParaRPr lang="fr-FR" b="1" i="1" u="none" strike="noStrike" kern="1200" dirty="0">
              <a:ln>
                <a:noFill/>
              </a:ln>
              <a:latin typeface="Univers" panose="020B0604020202020204" pitchFamily="34" charset="0"/>
              <a:ea typeface="Verdana" panose="020B0604030504040204" pitchFamily="34" charset="0"/>
              <a:cs typeface="Mangal" pitchFamily="2"/>
            </a:endParaRP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8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sp>
        <p:nvSpPr>
          <p:cNvPr id="33" name="Organigramme : Connecteur 32">
            <a:extLst>
              <a:ext uri="{FF2B5EF4-FFF2-40B4-BE49-F238E27FC236}">
                <a16:creationId xmlns:a16="http://schemas.microsoft.com/office/drawing/2014/main" id="{117AFEEF-7E41-8FC9-B2FE-04992DE6B38D}"/>
              </a:ext>
            </a:extLst>
          </p:cNvPr>
          <p:cNvSpPr/>
          <p:nvPr/>
        </p:nvSpPr>
        <p:spPr>
          <a:xfrm>
            <a:off x="109825" y="320760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6" name="Organigramme : Connecteur 35">
            <a:extLst>
              <a:ext uri="{FF2B5EF4-FFF2-40B4-BE49-F238E27FC236}">
                <a16:creationId xmlns:a16="http://schemas.microsoft.com/office/drawing/2014/main" id="{5FB6B116-61BB-474E-6E95-1CE7C1872892}"/>
              </a:ext>
            </a:extLst>
          </p:cNvPr>
          <p:cNvSpPr/>
          <p:nvPr/>
        </p:nvSpPr>
        <p:spPr>
          <a:xfrm>
            <a:off x="292858" y="394092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7" name="Organigramme : Connecteur 36">
            <a:extLst>
              <a:ext uri="{FF2B5EF4-FFF2-40B4-BE49-F238E27FC236}">
                <a16:creationId xmlns:a16="http://schemas.microsoft.com/office/drawing/2014/main" id="{3196B086-1A83-6659-7F1F-E4A11943699F}"/>
              </a:ext>
            </a:extLst>
          </p:cNvPr>
          <p:cNvSpPr/>
          <p:nvPr/>
        </p:nvSpPr>
        <p:spPr>
          <a:xfrm>
            <a:off x="427237" y="224046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8" name="Organigramme : Connecteur 37">
            <a:extLst>
              <a:ext uri="{FF2B5EF4-FFF2-40B4-BE49-F238E27FC236}">
                <a16:creationId xmlns:a16="http://schemas.microsoft.com/office/drawing/2014/main" id="{4EE22F99-0938-F31C-F33F-A9E69EBC41B8}"/>
              </a:ext>
            </a:extLst>
          </p:cNvPr>
          <p:cNvSpPr/>
          <p:nvPr/>
        </p:nvSpPr>
        <p:spPr>
          <a:xfrm>
            <a:off x="526708" y="448092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9" name="Organigramme : Connecteur 38">
            <a:extLst>
              <a:ext uri="{FF2B5EF4-FFF2-40B4-BE49-F238E27FC236}">
                <a16:creationId xmlns:a16="http://schemas.microsoft.com/office/drawing/2014/main" id="{AB913126-6D6C-75D0-C272-E531D32633A6}"/>
              </a:ext>
            </a:extLst>
          </p:cNvPr>
          <p:cNvSpPr/>
          <p:nvPr/>
        </p:nvSpPr>
        <p:spPr>
          <a:xfrm>
            <a:off x="663906" y="320760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pic>
        <p:nvPicPr>
          <p:cNvPr id="40" name="Graphique 39" descr="Jouer avec un remplissage uni">
            <a:extLst>
              <a:ext uri="{FF2B5EF4-FFF2-40B4-BE49-F238E27FC236}">
                <a16:creationId xmlns:a16="http://schemas.microsoft.com/office/drawing/2014/main" id="{EAFE4805-1FD5-2A8B-F8C0-5131E09713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8408" y="224046"/>
            <a:ext cx="320260" cy="325574"/>
          </a:xfrm>
          <a:prstGeom prst="rect">
            <a:avLst/>
          </a:prstGeom>
        </p:spPr>
      </p:pic>
      <p:sp>
        <p:nvSpPr>
          <p:cNvPr id="62" name="ZoneTexte 61">
            <a:extLst>
              <a:ext uri="{FF2B5EF4-FFF2-40B4-BE49-F238E27FC236}">
                <a16:creationId xmlns:a16="http://schemas.microsoft.com/office/drawing/2014/main" id="{C4C9E1E2-A566-E19B-BC80-0DCCA258D82D}"/>
              </a:ext>
            </a:extLst>
          </p:cNvPr>
          <p:cNvSpPr txBox="1"/>
          <p:nvPr/>
        </p:nvSpPr>
        <p:spPr>
          <a:xfrm>
            <a:off x="4686382" y="1350980"/>
            <a:ext cx="5097698" cy="4055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fr-FR" dirty="0"/>
          </a:p>
        </p:txBody>
      </p:sp>
      <p:grpSp>
        <p:nvGrpSpPr>
          <p:cNvPr id="2053" name="Groupe 2052">
            <a:extLst>
              <a:ext uri="{FF2B5EF4-FFF2-40B4-BE49-F238E27FC236}">
                <a16:creationId xmlns:a16="http://schemas.microsoft.com/office/drawing/2014/main" id="{6965248A-D3EB-DBBD-0685-312E13916B31}"/>
              </a:ext>
            </a:extLst>
          </p:cNvPr>
          <p:cNvGrpSpPr/>
          <p:nvPr/>
        </p:nvGrpSpPr>
        <p:grpSpPr>
          <a:xfrm>
            <a:off x="1482764" y="1412744"/>
            <a:ext cx="1580486" cy="1501652"/>
            <a:chOff x="1150701" y="1069290"/>
            <a:chExt cx="1234997" cy="12349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055" name="Picture 8" descr="Calendrier des évènements à Tokyo - Ici-Japon">
              <a:extLst>
                <a:ext uri="{FF2B5EF4-FFF2-40B4-BE49-F238E27FC236}">
                  <a16:creationId xmlns:a16="http://schemas.microsoft.com/office/drawing/2014/main" id="{3C12356D-203F-6707-2158-2F2866B8A3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701" y="1069290"/>
              <a:ext cx="1234997" cy="1234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7" name="ZoneTexte 2056">
              <a:extLst>
                <a:ext uri="{FF2B5EF4-FFF2-40B4-BE49-F238E27FC236}">
                  <a16:creationId xmlns:a16="http://schemas.microsoft.com/office/drawing/2014/main" id="{EE82D382-9BE7-007F-77EC-77686CD391E8}"/>
                </a:ext>
              </a:extLst>
            </p:cNvPr>
            <p:cNvSpPr txBox="1"/>
            <p:nvPr/>
          </p:nvSpPr>
          <p:spPr>
            <a:xfrm>
              <a:off x="1358167" y="1078435"/>
              <a:ext cx="784449" cy="354372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fr-FR" sz="2800" b="1" dirty="0">
                  <a:ln>
                    <a:solidFill>
                      <a:srgbClr val="960000"/>
                    </a:solidFill>
                  </a:ln>
                  <a:solidFill>
                    <a:schemeClr val="bg1"/>
                  </a:solidFill>
                  <a:latin typeface="Gill Sans Nova" panose="020B0604020202020204" pitchFamily="34" charset="0"/>
                  <a:cs typeface="Aharoni" panose="02010803020104030203" pitchFamily="2" charset="-79"/>
                </a:rPr>
                <a:t>2004</a:t>
              </a:r>
            </a:p>
          </p:txBody>
        </p:sp>
      </p:grpSp>
      <p:sp>
        <p:nvSpPr>
          <p:cNvPr id="2065" name="Rectangle : carré corné 2064">
            <a:extLst>
              <a:ext uri="{FF2B5EF4-FFF2-40B4-BE49-F238E27FC236}">
                <a16:creationId xmlns:a16="http://schemas.microsoft.com/office/drawing/2014/main" id="{6749F6F9-224E-83FD-7B52-2F9A9EC6A13F}"/>
              </a:ext>
            </a:extLst>
          </p:cNvPr>
          <p:cNvSpPr/>
          <p:nvPr/>
        </p:nvSpPr>
        <p:spPr>
          <a:xfrm>
            <a:off x="3189971" y="1303310"/>
            <a:ext cx="3234672" cy="1631857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 w="6350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Loi du 13/08 : les conventions de mutualisation sont exclues du Code des Marchés Publics car elles visent une « bonne organisation des services »</a:t>
            </a:r>
          </a:p>
        </p:txBody>
      </p:sp>
      <p:sp>
        <p:nvSpPr>
          <p:cNvPr id="2068" name="ZoneTexte 2067">
            <a:extLst>
              <a:ext uri="{FF2B5EF4-FFF2-40B4-BE49-F238E27FC236}">
                <a16:creationId xmlns:a16="http://schemas.microsoft.com/office/drawing/2014/main" id="{10457BDF-31F4-9B2E-EA4C-BE816FD3CE14}"/>
              </a:ext>
            </a:extLst>
          </p:cNvPr>
          <p:cNvSpPr txBox="1"/>
          <p:nvPr/>
        </p:nvSpPr>
        <p:spPr>
          <a:xfrm>
            <a:off x="6650973" y="1283048"/>
            <a:ext cx="3234672" cy="440994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Convention ascendante et descendante principale :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210 agents mutualisés + conventions spécifiques (formation musicale 15 agents, SCOT et traitement des déchets 5 agents).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Des transferts importants  interviennent (assainissement, restauration, environnement) : il reste 120 agents  mutualisées pour un flux de 0.7 million d’€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 dispositif est stabilisé, mais…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3712F5B-246E-9905-4BC9-79F1BD0F577A}"/>
              </a:ext>
            </a:extLst>
          </p:cNvPr>
          <p:cNvGrpSpPr/>
          <p:nvPr/>
        </p:nvGrpSpPr>
        <p:grpSpPr>
          <a:xfrm>
            <a:off x="1523065" y="3340262"/>
            <a:ext cx="1558690" cy="1490862"/>
            <a:chOff x="1150701" y="1069290"/>
            <a:chExt cx="1234997" cy="12349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5" name="Picture 8" descr="Calendrier des évènements à Tokyo - Ici-Japon">
              <a:extLst>
                <a:ext uri="{FF2B5EF4-FFF2-40B4-BE49-F238E27FC236}">
                  <a16:creationId xmlns:a16="http://schemas.microsoft.com/office/drawing/2014/main" id="{E50991DF-794A-6C86-23FC-B17B83AE45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701" y="1069290"/>
              <a:ext cx="1234997" cy="1234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6DA7F9AD-6832-0481-12C3-39749D506DF4}"/>
                </a:ext>
              </a:extLst>
            </p:cNvPr>
            <p:cNvSpPr txBox="1"/>
            <p:nvPr/>
          </p:nvSpPr>
          <p:spPr>
            <a:xfrm>
              <a:off x="1358167" y="1078435"/>
              <a:ext cx="807742" cy="356937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fr-FR" sz="2800" b="1" dirty="0">
                  <a:ln>
                    <a:solidFill>
                      <a:srgbClr val="960000"/>
                    </a:solidFill>
                  </a:ln>
                  <a:solidFill>
                    <a:schemeClr val="bg1"/>
                  </a:solidFill>
                  <a:latin typeface="Gill Sans Nova" panose="020B0604020202020204" pitchFamily="34" charset="0"/>
                  <a:cs typeface="Aharoni" panose="02010803020104030203" pitchFamily="2" charset="-79"/>
                </a:rPr>
                <a:t>2007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E67078A1-B175-F2BB-F356-8F3EF150A350}"/>
              </a:ext>
            </a:extLst>
          </p:cNvPr>
          <p:cNvGrpSpPr/>
          <p:nvPr/>
        </p:nvGrpSpPr>
        <p:grpSpPr>
          <a:xfrm>
            <a:off x="3189971" y="3368235"/>
            <a:ext cx="3226242" cy="1871355"/>
            <a:chOff x="2697914" y="1300474"/>
            <a:chExt cx="3734804" cy="21465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16EBA6E9-6B3A-54A0-748D-725769A1CBF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14867" y="1300474"/>
              <a:ext cx="1800001" cy="36941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</p:pic>
        <p:sp>
          <p:nvSpPr>
            <p:cNvPr id="9" name="Rectangle : carré corné 8">
              <a:extLst>
                <a:ext uri="{FF2B5EF4-FFF2-40B4-BE49-F238E27FC236}">
                  <a16:creationId xmlns:a16="http://schemas.microsoft.com/office/drawing/2014/main" id="{EF930CCB-B935-62F8-DBB3-06FBF9161300}"/>
                </a:ext>
              </a:extLst>
            </p:cNvPr>
            <p:cNvSpPr/>
            <p:nvPr/>
          </p:nvSpPr>
          <p:spPr>
            <a:xfrm>
              <a:off x="2697913" y="1681006"/>
              <a:ext cx="3734803" cy="1766039"/>
            </a:xfrm>
            <a:prstGeom prst="foldedCorner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0" numCol="1" spcCol="0" rtlCol="0" fromWordArt="0" anchor="t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Loi du 19/02 : la mutualisation ascendante est confirmée, la durée des conventions s’aligne sur le statut en étant limitée à 3 ans</a:t>
              </a:r>
            </a:p>
          </p:txBody>
        </p:sp>
      </p:grpSp>
      <p:sp>
        <p:nvSpPr>
          <p:cNvPr id="20" name="Rectangle : carré corné 19">
            <a:extLst>
              <a:ext uri="{FF2B5EF4-FFF2-40B4-BE49-F238E27FC236}">
                <a16:creationId xmlns:a16="http://schemas.microsoft.com/office/drawing/2014/main" id="{2A1ABE5A-B9E3-4B04-5113-4B84CF8B181B}"/>
              </a:ext>
            </a:extLst>
          </p:cNvPr>
          <p:cNvSpPr/>
          <p:nvPr/>
        </p:nvSpPr>
        <p:spPr>
          <a:xfrm>
            <a:off x="1313998" y="6063506"/>
            <a:ext cx="8571647" cy="904915"/>
          </a:xfrm>
          <a:prstGeom prst="foldedCorner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juin, sous la pression des lobbies privés, la Commission Européenne juge que la mutualisation ne respecte pas la concurrence et demande officiellement à la France de modifier sa législation : ça se gâte !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734F7EAA-6B65-CBE0-C59D-3D23E5AC2A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39078" y="5356518"/>
            <a:ext cx="1701653" cy="702628"/>
          </a:xfrm>
          <a:prstGeom prst="rect">
            <a:avLst/>
          </a:prstGeom>
        </p:spPr>
      </p:pic>
      <p:sp>
        <p:nvSpPr>
          <p:cNvPr id="15" name="Flèche : pentagone 14">
            <a:extLst>
              <a:ext uri="{FF2B5EF4-FFF2-40B4-BE49-F238E27FC236}">
                <a16:creationId xmlns:a16="http://schemas.microsoft.com/office/drawing/2014/main" id="{8BA00421-7704-4516-F920-40D3948662E7}"/>
              </a:ext>
            </a:extLst>
          </p:cNvPr>
          <p:cNvSpPr/>
          <p:nvPr/>
        </p:nvSpPr>
        <p:spPr>
          <a:xfrm>
            <a:off x="276711" y="1776465"/>
            <a:ext cx="1590493" cy="2664697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La stabi-lisation ?</a:t>
            </a:r>
            <a:endParaRPr lang="fr-FR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6385DB0-52CD-9D16-903F-34B109BBA733}"/>
              </a:ext>
            </a:extLst>
          </p:cNvPr>
          <p:cNvGrpSpPr/>
          <p:nvPr/>
        </p:nvGrpSpPr>
        <p:grpSpPr>
          <a:xfrm>
            <a:off x="109825" y="224046"/>
            <a:ext cx="988843" cy="332046"/>
            <a:chOff x="109825" y="224046"/>
            <a:chExt cx="988843" cy="3320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Organigramme : Connecteur 16">
              <a:extLst>
                <a:ext uri="{FF2B5EF4-FFF2-40B4-BE49-F238E27FC236}">
                  <a16:creationId xmlns:a16="http://schemas.microsoft.com/office/drawing/2014/main" id="{930BECE0-9D39-CD92-FEA2-0E4054D87011}"/>
                </a:ext>
              </a:extLst>
            </p:cNvPr>
            <p:cNvSpPr/>
            <p:nvPr/>
          </p:nvSpPr>
          <p:spPr>
            <a:xfrm>
              <a:off x="109825" y="320760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8" name="Organigramme : Connecteur 17">
              <a:extLst>
                <a:ext uri="{FF2B5EF4-FFF2-40B4-BE49-F238E27FC236}">
                  <a16:creationId xmlns:a16="http://schemas.microsoft.com/office/drawing/2014/main" id="{0C276920-D828-5B06-2194-79B9B6872111}"/>
                </a:ext>
              </a:extLst>
            </p:cNvPr>
            <p:cNvSpPr/>
            <p:nvPr/>
          </p:nvSpPr>
          <p:spPr>
            <a:xfrm>
              <a:off x="292858" y="394092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9" name="Organigramme : Connecteur 18">
              <a:extLst>
                <a:ext uri="{FF2B5EF4-FFF2-40B4-BE49-F238E27FC236}">
                  <a16:creationId xmlns:a16="http://schemas.microsoft.com/office/drawing/2014/main" id="{E89C1028-29AF-0A8A-B963-5592894C9028}"/>
                </a:ext>
              </a:extLst>
            </p:cNvPr>
            <p:cNvSpPr/>
            <p:nvPr/>
          </p:nvSpPr>
          <p:spPr>
            <a:xfrm>
              <a:off x="427237" y="224046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21" name="Organigramme : Connecteur 20">
              <a:extLst>
                <a:ext uri="{FF2B5EF4-FFF2-40B4-BE49-F238E27FC236}">
                  <a16:creationId xmlns:a16="http://schemas.microsoft.com/office/drawing/2014/main" id="{9A69DFCE-BAAD-2AB5-669E-AFFFC7EA9120}"/>
                </a:ext>
              </a:extLst>
            </p:cNvPr>
            <p:cNvSpPr/>
            <p:nvPr/>
          </p:nvSpPr>
          <p:spPr>
            <a:xfrm>
              <a:off x="526708" y="448092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24" name="Organigramme : Connecteur 23">
              <a:extLst>
                <a:ext uri="{FF2B5EF4-FFF2-40B4-BE49-F238E27FC236}">
                  <a16:creationId xmlns:a16="http://schemas.microsoft.com/office/drawing/2014/main" id="{38E8A12F-E73B-1793-E203-6E06F3468DED}"/>
                </a:ext>
              </a:extLst>
            </p:cNvPr>
            <p:cNvSpPr/>
            <p:nvPr/>
          </p:nvSpPr>
          <p:spPr>
            <a:xfrm>
              <a:off x="663906" y="320760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pic>
          <p:nvPicPr>
            <p:cNvPr id="25" name="Graphique 24" descr="Jouer avec un remplissage uni">
              <a:extLst>
                <a:ext uri="{FF2B5EF4-FFF2-40B4-BE49-F238E27FC236}">
                  <a16:creationId xmlns:a16="http://schemas.microsoft.com/office/drawing/2014/main" id="{C173624F-D213-7EF3-5054-CC17EA1BB4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78408" y="224046"/>
              <a:ext cx="320260" cy="325574"/>
            </a:xfrm>
            <a:prstGeom prst="rect">
              <a:avLst/>
            </a:prstGeom>
          </p:spPr>
        </p:pic>
      </p:grpSp>
      <p:pic>
        <p:nvPicPr>
          <p:cNvPr id="23" name="Image 22">
            <a:extLst>
              <a:ext uri="{FF2B5EF4-FFF2-40B4-BE49-F238E27FC236}">
                <a16:creationId xmlns:a16="http://schemas.microsoft.com/office/drawing/2014/main" id="{DF2367C2-2B8A-84B5-0E1A-49ABFEBB88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98401" y="981011"/>
            <a:ext cx="1558961" cy="314108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28" name="Rectangle : avec coin rogné 27">
            <a:extLst>
              <a:ext uri="{FF2B5EF4-FFF2-40B4-BE49-F238E27FC236}">
                <a16:creationId xmlns:a16="http://schemas.microsoft.com/office/drawing/2014/main" id="{1624B928-4F0C-D71F-9211-97C902C2D47F}"/>
              </a:ext>
            </a:extLst>
          </p:cNvPr>
          <p:cNvSpPr/>
          <p:nvPr/>
        </p:nvSpPr>
        <p:spPr>
          <a:xfrm>
            <a:off x="6644404" y="953491"/>
            <a:ext cx="1181653" cy="329557"/>
          </a:xfrm>
          <a:prstGeom prst="snip1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>
                <a:solidFill>
                  <a:srgbClr val="004E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Pau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8AB88354-3A9B-1AF8-F809-F1AB70F15C3E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</p:spTree>
    <p:extLst>
      <p:ext uri="{BB962C8B-B14F-4D97-AF65-F5344CB8AC3E}">
        <p14:creationId xmlns:p14="http://schemas.microsoft.com/office/powerpoint/2010/main" val="3591412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raphique 34" descr="Indicateur1 avec un remplissage uni">
            <a:extLst>
              <a:ext uri="{FF2B5EF4-FFF2-40B4-BE49-F238E27FC236}">
                <a16:creationId xmlns:a16="http://schemas.microsoft.com/office/drawing/2014/main" id="{DC636864-9028-6B7E-174E-98A6587829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6440" y="862051"/>
            <a:ext cx="914400" cy="9144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312F57F-C868-2104-D156-416BC7D9D9B8}"/>
              </a:ext>
            </a:extLst>
          </p:cNvPr>
          <p:cNvSpPr/>
          <p:nvPr/>
        </p:nvSpPr>
        <p:spPr>
          <a:xfrm>
            <a:off x="-4763" y="0"/>
            <a:ext cx="1080000" cy="7560000"/>
          </a:xfrm>
          <a:prstGeom prst="rect">
            <a:avLst/>
          </a:prstGeom>
          <a:gradFill>
            <a:gsLst>
              <a:gs pos="22000">
                <a:srgbClr val="0057FA"/>
              </a:gs>
              <a:gs pos="0">
                <a:schemeClr val="accent1">
                  <a:lumMod val="50000"/>
                </a:schemeClr>
              </a:gs>
              <a:gs pos="59000">
                <a:srgbClr val="0057FA"/>
              </a:gs>
              <a:gs pos="100000">
                <a:srgbClr val="0961FF"/>
              </a:gs>
            </a:gsLst>
            <a:lin ang="0" scaled="0"/>
          </a:gradFill>
          <a:ln w="0">
            <a:solidFill>
              <a:srgbClr val="808080"/>
            </a:solidFill>
            <a:prstDash val="solid"/>
          </a:ln>
          <a:effectLst>
            <a:outerShdw blurRad="38100" dist="25400" algn="ctr" rotWithShape="0">
              <a:srgbClr val="777A9D"/>
            </a:outerShdw>
          </a:effectLst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fr-FR" b="1" dirty="0"/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01F792-64FC-430D-A5F0-F99B8F580054}"/>
              </a:ext>
            </a:extLst>
          </p:cNvPr>
          <p:cNvSpPr txBox="1"/>
          <p:nvPr/>
        </p:nvSpPr>
        <p:spPr>
          <a:xfrm>
            <a:off x="1075237" y="111120"/>
            <a:ext cx="8251788" cy="75093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none" strike="noStrike" kern="1200" dirty="0">
                <a:ln>
                  <a:noFill/>
                </a:ln>
                <a:solidFill>
                  <a:srgbClr val="004EDA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itchFamily="2"/>
              </a:rPr>
              <a:t>Une construction juridique à rebondissements</a:t>
            </a:r>
          </a:p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i="1" dirty="0">
                <a:latin typeface="Univers" panose="020B0604020202020204" pitchFamily="34" charset="0"/>
                <a:ea typeface="Verdana" panose="020B0604030504040204" pitchFamily="34" charset="0"/>
                <a:cs typeface="Mangal" pitchFamily="2"/>
              </a:rPr>
              <a:t>…à laquelle il a fallu s’adapter</a:t>
            </a:r>
            <a:r>
              <a:rPr lang="fr-FR" b="1" i="1" u="none" strike="noStrike" kern="1200" dirty="0">
                <a:ln>
                  <a:noFill/>
                </a:ln>
                <a:latin typeface="Univers" panose="020B0604020202020204" pitchFamily="34" charset="0"/>
                <a:ea typeface="Verdana" panose="020B0604030504040204" pitchFamily="34" charset="0"/>
                <a:cs typeface="Mangal" pitchFamily="2"/>
              </a:rPr>
              <a:t> </a:t>
            </a:r>
          </a:p>
        </p:txBody>
      </p:sp>
      <p:sp>
        <p:nvSpPr>
          <p:cNvPr id="10" name="Espace réservé du numéro de diapositive 11">
            <a:extLst>
              <a:ext uri="{FF2B5EF4-FFF2-40B4-BE49-F238E27FC236}">
                <a16:creationId xmlns:a16="http://schemas.microsoft.com/office/drawing/2014/main" id="{28B04B68-165F-470F-B013-A75629A39464}"/>
              </a:ext>
            </a:extLst>
          </p:cNvPr>
          <p:cNvSpPr txBox="1">
            <a:spLocks/>
          </p:cNvSpPr>
          <p:nvPr/>
        </p:nvSpPr>
        <p:spPr>
          <a:xfrm>
            <a:off x="217825" y="6952998"/>
            <a:ext cx="552733" cy="2738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defPPr>
              <a:defRPr lang="fr-FR"/>
            </a:defPPr>
            <a:lvl1pPr marL="0" lvl="0" algn="r" defTabSz="914400" rtl="0" eaLnBrk="1" latinLnBrk="0" hangingPunct="0">
              <a:buNone/>
              <a:tabLst/>
              <a:defRPr lang="fr-FR" sz="1500" kern="1200">
                <a:solidFill>
                  <a:schemeClr val="tx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FFA623-01EC-4A9D-AAD6-852F75B6387E}" type="slidenum">
              <a:rPr lang="fr-FR" sz="1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/>
              <a:t>9</a:t>
            </a:fld>
            <a:endParaRPr lang="fr-FR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3D705A-003B-4518-9426-C1C538D531A2}"/>
              </a:ext>
            </a:extLst>
          </p:cNvPr>
          <p:cNvGrpSpPr/>
          <p:nvPr/>
        </p:nvGrpSpPr>
        <p:grpSpPr>
          <a:xfrm>
            <a:off x="292608" y="6853018"/>
            <a:ext cx="9795335" cy="432000"/>
            <a:chOff x="141826" y="3054989"/>
            <a:chExt cx="9755408" cy="432000"/>
          </a:xfrm>
        </p:grpSpPr>
        <p:sp>
          <p:nvSpPr>
            <p:cNvPr id="12" name="Organigramme : Connecteur 11">
              <a:extLst>
                <a:ext uri="{FF2B5EF4-FFF2-40B4-BE49-F238E27FC236}">
                  <a16:creationId xmlns:a16="http://schemas.microsoft.com/office/drawing/2014/main" id="{308F354F-DC6E-4388-978B-F731EC1541C3}"/>
                </a:ext>
              </a:extLst>
            </p:cNvPr>
            <p:cNvSpPr/>
            <p:nvPr/>
          </p:nvSpPr>
          <p:spPr>
            <a:xfrm>
              <a:off x="141826" y="3054989"/>
              <a:ext cx="432000" cy="432000"/>
            </a:xfrm>
            <a:prstGeom prst="flowChartConnector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081F60-4D20-4121-80C9-943F551CA4D0}"/>
                </a:ext>
              </a:extLst>
            </p:cNvPr>
            <p:cNvSpPr/>
            <p:nvPr/>
          </p:nvSpPr>
          <p:spPr>
            <a:xfrm flipH="1" flipV="1">
              <a:off x="565390" y="3246172"/>
              <a:ext cx="9331844" cy="45719"/>
            </a:xfrm>
            <a:prstGeom prst="rect">
              <a:avLst/>
            </a:prstGeom>
            <a:gradFill flip="none" rotWithShape="1">
              <a:gsLst>
                <a:gs pos="97087">
                  <a:srgbClr val="004FC4"/>
                </a:gs>
                <a:gs pos="5825">
                  <a:schemeClr val="accent1">
                    <a:lumMod val="20000"/>
                    <a:lumOff val="80000"/>
                  </a:schemeClr>
                </a:gs>
                <a:gs pos="83000">
                  <a:srgbClr val="0057FA"/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 dirty="0"/>
            </a:p>
          </p:txBody>
        </p:sp>
      </p:grpSp>
      <p:sp>
        <p:nvSpPr>
          <p:cNvPr id="33" name="Organigramme : Connecteur 32">
            <a:extLst>
              <a:ext uri="{FF2B5EF4-FFF2-40B4-BE49-F238E27FC236}">
                <a16:creationId xmlns:a16="http://schemas.microsoft.com/office/drawing/2014/main" id="{117AFEEF-7E41-8FC9-B2FE-04992DE6B38D}"/>
              </a:ext>
            </a:extLst>
          </p:cNvPr>
          <p:cNvSpPr/>
          <p:nvPr/>
        </p:nvSpPr>
        <p:spPr>
          <a:xfrm>
            <a:off x="109825" y="320760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6" name="Organigramme : Connecteur 35">
            <a:extLst>
              <a:ext uri="{FF2B5EF4-FFF2-40B4-BE49-F238E27FC236}">
                <a16:creationId xmlns:a16="http://schemas.microsoft.com/office/drawing/2014/main" id="{5FB6B116-61BB-474E-6E95-1CE7C1872892}"/>
              </a:ext>
            </a:extLst>
          </p:cNvPr>
          <p:cNvSpPr/>
          <p:nvPr/>
        </p:nvSpPr>
        <p:spPr>
          <a:xfrm>
            <a:off x="292858" y="394092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7" name="Organigramme : Connecteur 36">
            <a:extLst>
              <a:ext uri="{FF2B5EF4-FFF2-40B4-BE49-F238E27FC236}">
                <a16:creationId xmlns:a16="http://schemas.microsoft.com/office/drawing/2014/main" id="{3196B086-1A83-6659-7F1F-E4A11943699F}"/>
              </a:ext>
            </a:extLst>
          </p:cNvPr>
          <p:cNvSpPr/>
          <p:nvPr/>
        </p:nvSpPr>
        <p:spPr>
          <a:xfrm>
            <a:off x="427237" y="224046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8" name="Organigramme : Connecteur 37">
            <a:extLst>
              <a:ext uri="{FF2B5EF4-FFF2-40B4-BE49-F238E27FC236}">
                <a16:creationId xmlns:a16="http://schemas.microsoft.com/office/drawing/2014/main" id="{4EE22F99-0938-F31C-F33F-A9E69EBC41B8}"/>
              </a:ext>
            </a:extLst>
          </p:cNvPr>
          <p:cNvSpPr/>
          <p:nvPr/>
        </p:nvSpPr>
        <p:spPr>
          <a:xfrm>
            <a:off x="526708" y="448092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sp>
        <p:nvSpPr>
          <p:cNvPr id="39" name="Organigramme : Connecteur 38">
            <a:extLst>
              <a:ext uri="{FF2B5EF4-FFF2-40B4-BE49-F238E27FC236}">
                <a16:creationId xmlns:a16="http://schemas.microsoft.com/office/drawing/2014/main" id="{AB913126-6D6C-75D0-C272-E531D32633A6}"/>
              </a:ext>
            </a:extLst>
          </p:cNvPr>
          <p:cNvSpPr/>
          <p:nvPr/>
        </p:nvSpPr>
        <p:spPr>
          <a:xfrm>
            <a:off x="663906" y="320760"/>
            <a:ext cx="108000" cy="108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/>
          </a:p>
        </p:txBody>
      </p:sp>
      <p:pic>
        <p:nvPicPr>
          <p:cNvPr id="40" name="Graphique 39" descr="Jouer avec un remplissage uni">
            <a:extLst>
              <a:ext uri="{FF2B5EF4-FFF2-40B4-BE49-F238E27FC236}">
                <a16:creationId xmlns:a16="http://schemas.microsoft.com/office/drawing/2014/main" id="{EAFE4805-1FD5-2A8B-F8C0-5131E09713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8408" y="224046"/>
            <a:ext cx="320260" cy="325574"/>
          </a:xfrm>
          <a:prstGeom prst="rect">
            <a:avLst/>
          </a:prstGeom>
        </p:spPr>
      </p:pic>
      <p:grpSp>
        <p:nvGrpSpPr>
          <p:cNvPr id="2053" name="Groupe 2052">
            <a:extLst>
              <a:ext uri="{FF2B5EF4-FFF2-40B4-BE49-F238E27FC236}">
                <a16:creationId xmlns:a16="http://schemas.microsoft.com/office/drawing/2014/main" id="{6965248A-D3EB-DBBD-0685-312E13916B31}"/>
              </a:ext>
            </a:extLst>
          </p:cNvPr>
          <p:cNvGrpSpPr/>
          <p:nvPr/>
        </p:nvGrpSpPr>
        <p:grpSpPr>
          <a:xfrm>
            <a:off x="1450948" y="2527452"/>
            <a:ext cx="1795492" cy="1777999"/>
            <a:chOff x="1150701" y="1069290"/>
            <a:chExt cx="1234997" cy="12349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055" name="Picture 8" descr="Calendrier des évènements à Tokyo - Ici-Japon">
              <a:extLst>
                <a:ext uri="{FF2B5EF4-FFF2-40B4-BE49-F238E27FC236}">
                  <a16:creationId xmlns:a16="http://schemas.microsoft.com/office/drawing/2014/main" id="{3C12356D-203F-6707-2158-2F2866B8A3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701" y="1069290"/>
              <a:ext cx="1234997" cy="1234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7" name="ZoneTexte 2056">
              <a:extLst>
                <a:ext uri="{FF2B5EF4-FFF2-40B4-BE49-F238E27FC236}">
                  <a16:creationId xmlns:a16="http://schemas.microsoft.com/office/drawing/2014/main" id="{EE82D382-9BE7-007F-77EC-77686CD391E8}"/>
                </a:ext>
              </a:extLst>
            </p:cNvPr>
            <p:cNvSpPr txBox="1"/>
            <p:nvPr/>
          </p:nvSpPr>
          <p:spPr>
            <a:xfrm>
              <a:off x="1358167" y="1078435"/>
              <a:ext cx="766016" cy="299294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fr-FR" sz="2800" b="1" dirty="0">
                  <a:ln>
                    <a:solidFill>
                      <a:srgbClr val="960000"/>
                    </a:solidFill>
                  </a:ln>
                  <a:solidFill>
                    <a:schemeClr val="bg1"/>
                  </a:solidFill>
                  <a:latin typeface="Gill Sans Nova" panose="020B0604020202020204" pitchFamily="34" charset="0"/>
                  <a:cs typeface="Aharoni" panose="02010803020104030203" pitchFamily="2" charset="-79"/>
                </a:rPr>
                <a:t>2008</a:t>
              </a:r>
              <a:r>
                <a:rPr lang="fr-FR" sz="2000" b="1" dirty="0">
                  <a:ln>
                    <a:solidFill>
                      <a:srgbClr val="960000"/>
                    </a:solidFill>
                  </a:ln>
                  <a:solidFill>
                    <a:schemeClr val="bg1"/>
                  </a:solidFill>
                  <a:latin typeface="Gill Sans Nova" panose="020B0604020202020204" pitchFamily="34" charset="0"/>
                  <a:cs typeface="Aharoni" panose="02010803020104030203" pitchFamily="2" charset="-79"/>
                </a:rPr>
                <a:t> </a:t>
              </a:r>
            </a:p>
          </p:txBody>
        </p:sp>
      </p:grpSp>
      <p:sp>
        <p:nvSpPr>
          <p:cNvPr id="20" name="Rectangle : carré corné 19">
            <a:extLst>
              <a:ext uri="{FF2B5EF4-FFF2-40B4-BE49-F238E27FC236}">
                <a16:creationId xmlns:a16="http://schemas.microsoft.com/office/drawing/2014/main" id="{2A1ABE5A-B9E3-4B04-5113-4B84CF8B181B}"/>
              </a:ext>
            </a:extLst>
          </p:cNvPr>
          <p:cNvSpPr/>
          <p:nvPr/>
        </p:nvSpPr>
        <p:spPr>
          <a:xfrm>
            <a:off x="3431226" y="2094162"/>
            <a:ext cx="5895799" cy="3383068"/>
          </a:xfrm>
          <a:prstGeom prst="foldedCorner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CJUE sauve le dispositif avec plusieurs arrêts </a:t>
            </a:r>
            <a:r>
              <a:rPr lang="fr-FR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(Teckal, Stadt Halle, Dublin City Council, Coditel-Brabant, CE contre RFA) 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confirment que les coopérations public-public sont exclues du champ de la concurrence dès lors qu’une collectivité exerce sur les services mutualisés un contrôle analogue à celui qu’elle a sur ses propres services :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56F6D17C-94CB-27FD-F71D-061E7C5BEC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3194" y="1350980"/>
            <a:ext cx="2376808" cy="731466"/>
          </a:xfrm>
          <a:prstGeom prst="rect">
            <a:avLst/>
          </a:prstGeom>
        </p:spPr>
      </p:pic>
      <p:sp>
        <p:nvSpPr>
          <p:cNvPr id="15" name="Flèche : pentagone 14">
            <a:extLst>
              <a:ext uri="{FF2B5EF4-FFF2-40B4-BE49-F238E27FC236}">
                <a16:creationId xmlns:a16="http://schemas.microsoft.com/office/drawing/2014/main" id="{8F29FF81-37F6-6F0A-6DE1-B27B12C730EF}"/>
              </a:ext>
            </a:extLst>
          </p:cNvPr>
          <p:cNvSpPr/>
          <p:nvPr/>
        </p:nvSpPr>
        <p:spPr>
          <a:xfrm>
            <a:off x="209050" y="2094161"/>
            <a:ext cx="1512352" cy="2664697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b="1" i="1" dirty="0">
                <a:latin typeface="Arial" panose="020B0604020202020204" pitchFamily="34" charset="0"/>
                <a:cs typeface="Arial" panose="020B0604020202020204" pitchFamily="34" charset="0"/>
              </a:rPr>
              <a:t>Un nouveau concept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A12B16B9-3C29-846F-EB0E-A2DA3B748A66}"/>
              </a:ext>
            </a:extLst>
          </p:cNvPr>
          <p:cNvGrpSpPr/>
          <p:nvPr/>
        </p:nvGrpSpPr>
        <p:grpSpPr>
          <a:xfrm>
            <a:off x="109825" y="224046"/>
            <a:ext cx="988843" cy="332046"/>
            <a:chOff x="109825" y="224046"/>
            <a:chExt cx="988843" cy="3320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Organigramme : Connecteur 21">
              <a:extLst>
                <a:ext uri="{FF2B5EF4-FFF2-40B4-BE49-F238E27FC236}">
                  <a16:creationId xmlns:a16="http://schemas.microsoft.com/office/drawing/2014/main" id="{995EA722-C5E4-FAE4-5243-D4F5CBC76D18}"/>
                </a:ext>
              </a:extLst>
            </p:cNvPr>
            <p:cNvSpPr/>
            <p:nvPr/>
          </p:nvSpPr>
          <p:spPr>
            <a:xfrm>
              <a:off x="109825" y="320760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23" name="Organigramme : Connecteur 22">
              <a:extLst>
                <a:ext uri="{FF2B5EF4-FFF2-40B4-BE49-F238E27FC236}">
                  <a16:creationId xmlns:a16="http://schemas.microsoft.com/office/drawing/2014/main" id="{B9DA7132-4709-2E0D-309C-8D8AA278563E}"/>
                </a:ext>
              </a:extLst>
            </p:cNvPr>
            <p:cNvSpPr/>
            <p:nvPr/>
          </p:nvSpPr>
          <p:spPr>
            <a:xfrm>
              <a:off x="292858" y="394092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24" name="Organigramme : Connecteur 23">
              <a:extLst>
                <a:ext uri="{FF2B5EF4-FFF2-40B4-BE49-F238E27FC236}">
                  <a16:creationId xmlns:a16="http://schemas.microsoft.com/office/drawing/2014/main" id="{305F48A2-58E1-84BD-5141-4D2657B486EE}"/>
                </a:ext>
              </a:extLst>
            </p:cNvPr>
            <p:cNvSpPr/>
            <p:nvPr/>
          </p:nvSpPr>
          <p:spPr>
            <a:xfrm>
              <a:off x="427237" y="224046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31" name="Organigramme : Connecteur 30">
              <a:extLst>
                <a:ext uri="{FF2B5EF4-FFF2-40B4-BE49-F238E27FC236}">
                  <a16:creationId xmlns:a16="http://schemas.microsoft.com/office/drawing/2014/main" id="{03187E89-D331-B0AD-5FB9-D0654F2FF895}"/>
                </a:ext>
              </a:extLst>
            </p:cNvPr>
            <p:cNvSpPr/>
            <p:nvPr/>
          </p:nvSpPr>
          <p:spPr>
            <a:xfrm>
              <a:off x="526708" y="448092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sp>
          <p:nvSpPr>
            <p:cNvPr id="32" name="Organigramme : Connecteur 31">
              <a:extLst>
                <a:ext uri="{FF2B5EF4-FFF2-40B4-BE49-F238E27FC236}">
                  <a16:creationId xmlns:a16="http://schemas.microsoft.com/office/drawing/2014/main" id="{D4F57751-AD9A-ED4B-A240-449E4B941D07}"/>
                </a:ext>
              </a:extLst>
            </p:cNvPr>
            <p:cNvSpPr/>
            <p:nvPr/>
          </p:nvSpPr>
          <p:spPr>
            <a:xfrm>
              <a:off x="663906" y="320760"/>
              <a:ext cx="108000" cy="108000"/>
            </a:xfrm>
            <a:prstGeom prst="flowChartConnector">
              <a:avLst/>
            </a:prstGeom>
            <a:solidFill>
              <a:schemeClr val="bg1"/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350"/>
            </a:p>
          </p:txBody>
        </p:sp>
        <p:pic>
          <p:nvPicPr>
            <p:cNvPr id="34" name="Graphique 33" descr="Jouer avec un remplissage uni">
              <a:extLst>
                <a:ext uri="{FF2B5EF4-FFF2-40B4-BE49-F238E27FC236}">
                  <a16:creationId xmlns:a16="http://schemas.microsoft.com/office/drawing/2014/main" id="{590DF339-C4C8-333C-6B72-F6D7B68F9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78408" y="224046"/>
              <a:ext cx="320260" cy="325574"/>
            </a:xfrm>
            <a:prstGeom prst="rect">
              <a:avLst/>
            </a:prstGeom>
          </p:spPr>
        </p:pic>
      </p:grpSp>
      <p:sp>
        <p:nvSpPr>
          <p:cNvPr id="41" name="Rectangle : carré corné 40">
            <a:extLst>
              <a:ext uri="{FF2B5EF4-FFF2-40B4-BE49-F238E27FC236}">
                <a16:creationId xmlns:a16="http://schemas.microsoft.com/office/drawing/2014/main" id="{FE1C932C-B279-DDD3-DE24-7EC7699B785A}"/>
              </a:ext>
            </a:extLst>
          </p:cNvPr>
          <p:cNvSpPr/>
          <p:nvPr/>
        </p:nvSpPr>
        <p:spPr>
          <a:xfrm>
            <a:off x="3431226" y="5666495"/>
            <a:ext cx="5145846" cy="542200"/>
          </a:xfrm>
          <a:prstGeom prst="foldedCorner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le concept </a:t>
            </a:r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in house »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4680C21-DFEB-DCDE-2FDE-0B4B70A30B51}"/>
              </a:ext>
            </a:extLst>
          </p:cNvPr>
          <p:cNvSpPr txBox="1"/>
          <p:nvPr/>
        </p:nvSpPr>
        <p:spPr>
          <a:xfrm>
            <a:off x="8774316" y="7176287"/>
            <a:ext cx="1129966" cy="2973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PB 06-2023</a:t>
            </a:r>
          </a:p>
        </p:txBody>
      </p:sp>
    </p:spTree>
    <p:extLst>
      <p:ext uri="{BB962C8B-B14F-4D97-AF65-F5344CB8AC3E}">
        <p14:creationId xmlns:p14="http://schemas.microsoft.com/office/powerpoint/2010/main" val="131633009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5875">
          <a:solidFill>
            <a:schemeClr val="bg1"/>
          </a:solidFill>
        </a:ln>
      </a:spPr>
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35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C6B48ED869442B59DA4B6CE7DCFE4" ma:contentTypeVersion="10" ma:contentTypeDescription="Crée un document." ma:contentTypeScope="" ma:versionID="43f36d23e36bb9bebaf97c257ae39625">
  <xsd:schema xmlns:xsd="http://www.w3.org/2001/XMLSchema" xmlns:xs="http://www.w3.org/2001/XMLSchema" xmlns:p="http://schemas.microsoft.com/office/2006/metadata/properties" xmlns:ns2="d7d395b2-7866-47e2-8421-a09f85053e39" targetNamespace="http://schemas.microsoft.com/office/2006/metadata/properties" ma:root="true" ma:fieldsID="fa78ba9c601d4a1025a09b763df3acd3" ns2:_="">
    <xsd:import namespace="d7d395b2-7866-47e2-8421-a09f85053e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d395b2-7866-47e2-8421-a09f85053e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659ED7-2093-4630-B3E8-1DD7105969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04A242-0EA6-4404-9B42-BFD6392AD904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d7d395b2-7866-47e2-8421-a09f85053e3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C9D48A4-D62D-47D9-B2FF-53448DF4D3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d395b2-7866-47e2-8421-a09f85053e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10436</TotalTime>
  <Words>1866</Words>
  <Application>Microsoft Office PowerPoint</Application>
  <PresentationFormat>Personnalisé</PresentationFormat>
  <Paragraphs>290</Paragraphs>
  <Slides>18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9" baseType="lpstr">
      <vt:lpstr>Abadi</vt:lpstr>
      <vt:lpstr>Arial</vt:lpstr>
      <vt:lpstr>Arial Narrow</vt:lpstr>
      <vt:lpstr>Calibri</vt:lpstr>
      <vt:lpstr>Gill Sans Nova</vt:lpstr>
      <vt:lpstr>Lucida Calligraphy</vt:lpstr>
      <vt:lpstr>Times New Roman</vt:lpstr>
      <vt:lpstr>Univers</vt:lpstr>
      <vt:lpstr>Verdana</vt:lpstr>
      <vt:lpstr>Wingdings</vt:lpstr>
      <vt:lpstr>Standard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BARRERE</dc:creator>
  <cp:lastModifiedBy>BARRERE Pascal</cp:lastModifiedBy>
  <cp:revision>310</cp:revision>
  <dcterms:created xsi:type="dcterms:W3CDTF">2018-12-21T14:08:32Z</dcterms:created>
  <dcterms:modified xsi:type="dcterms:W3CDTF">2023-06-12T14:23:57Z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0x010100F0EC6B48ED869442B59DA4B6CE7DCFE4</vt:lpwstr>
  </property>
</Properties>
</file>