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7" r:id="rId2"/>
    <p:sldId id="368" r:id="rId3"/>
    <p:sldId id="343" r:id="rId4"/>
    <p:sldId id="385" r:id="rId5"/>
    <p:sldId id="389" r:id="rId6"/>
    <p:sldId id="345" r:id="rId7"/>
    <p:sldId id="386" r:id="rId8"/>
    <p:sldId id="387" r:id="rId9"/>
    <p:sldId id="388" r:id="rId10"/>
    <p:sldId id="390" r:id="rId11"/>
    <p:sldId id="381" r:id="rId12"/>
    <p:sldId id="391" r:id="rId13"/>
    <p:sldId id="393" r:id="rId14"/>
    <p:sldId id="395" r:id="rId15"/>
    <p:sldId id="396" r:id="rId16"/>
    <p:sldId id="397" r:id="rId17"/>
    <p:sldId id="392" r:id="rId18"/>
    <p:sldId id="394" r:id="rId19"/>
    <p:sldId id="35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404"/>
    <a:srgbClr val="6A6A6A"/>
    <a:srgbClr val="7C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5118" autoAdjust="0"/>
  </p:normalViewPr>
  <p:slideViewPr>
    <p:cSldViewPr>
      <p:cViewPr varScale="1">
        <p:scale>
          <a:sx n="128" d="100"/>
          <a:sy n="128" d="100"/>
        </p:scale>
        <p:origin x="1608" y="176"/>
      </p:cViewPr>
      <p:guideLst>
        <p:guide orient="horz" pos="40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326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3063D-3696-4DBC-8612-F1A2296A2784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3A59A-70D3-40A5-951D-4F7AB51B45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130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3DCD-4876-46A5-AA79-17B28F1A3BA4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279BF-120C-4EB3-932B-EA810087DF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90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123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85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97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38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86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4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36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83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03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02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15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2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9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1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8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0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79BF-120C-4EB3-932B-EA810087DFF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6" y="5964071"/>
            <a:ext cx="2714625" cy="70819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Statut de la personne Composante, laboratoire, service</a:t>
            </a:r>
          </a:p>
        </p:txBody>
      </p:sp>
      <p:pic>
        <p:nvPicPr>
          <p:cNvPr id="10" name="Image 9" descr="logo_complet_600px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88641"/>
            <a:ext cx="2520280" cy="1428158"/>
          </a:xfrm>
          <a:prstGeom prst="rect">
            <a:avLst/>
          </a:prstGeom>
        </p:spPr>
      </p:pic>
      <p:pic>
        <p:nvPicPr>
          <p:cNvPr id="12" name="Picture 2" descr="C:\Users\Melina\Desktop\Sans titre-4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32" y="5749096"/>
            <a:ext cx="6072230" cy="1108904"/>
          </a:xfrm>
          <a:prstGeom prst="rect">
            <a:avLst/>
          </a:prstGeom>
          <a:noFill/>
        </p:spPr>
      </p:pic>
      <p:pic>
        <p:nvPicPr>
          <p:cNvPr id="13" name="logo-couleur-horizontal-transparent.png" descr="/Users/scraveir/Documents/Fichiers/Travaux en cours/logo UPPA/groupe de travail 2014/logo définitif 1/logos génériques/png/logo générique transparent/logo-couleur-horizontal-transparen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066" y="5901950"/>
            <a:ext cx="2150055" cy="81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LOGO IAE PAU BAYONNE COULEUR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929059" y="5948096"/>
            <a:ext cx="2515150" cy="6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5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e-blanc.png" descr="/Users/scraveir/Documents/Fichiers/Travaux en cours/logo UPPA/groupe de travail 2014/logo définitif 1/logos génériques/png/symbole/symbole-blanc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0"/>
            <a:ext cx="1143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13"/>
          <p:cNvSpPr txBox="1">
            <a:spLocks noChangeArrowheads="1"/>
          </p:cNvSpPr>
          <p:nvPr userDrawn="1"/>
        </p:nvSpPr>
        <p:spPr bwMode="auto">
          <a:xfrm rot="-5400000">
            <a:off x="-2120106" y="3539357"/>
            <a:ext cx="57435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8000" dirty="0">
                <a:solidFill>
                  <a:srgbClr val="F39404"/>
                </a:solidFill>
              </a:rPr>
              <a:t>SOMMAIRE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-1528763" y="3887788"/>
            <a:ext cx="5618163" cy="1588"/>
          </a:xfrm>
          <a:prstGeom prst="line">
            <a:avLst/>
          </a:prstGeom>
          <a:ln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1281113" y="-4762"/>
            <a:ext cx="4875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prstClr val="white"/>
                </a:solidFill>
              </a:rPr>
              <a:t>La Chaire OPTIMA vous accompagne sur</a:t>
            </a:r>
            <a:endParaRPr lang="fr-FR" sz="2000" b="1" i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743950" y="195263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Espace réservé du numéro de diapositive 20"/>
          <p:cNvSpPr txBox="1">
            <a:spLocks/>
          </p:cNvSpPr>
          <p:nvPr userDrawn="1"/>
        </p:nvSpPr>
        <p:spPr>
          <a:xfrm>
            <a:off x="8572528" y="6284934"/>
            <a:ext cx="2159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A87BFE7-A237-4C6E-9A64-6076DE56063A}" type="slidenum">
              <a:rPr lang="fr-FR" sz="1000" smtClean="0">
                <a:solidFill>
                  <a:srgbClr val="898989"/>
                </a:solidFill>
                <a:ea typeface="ＭＳ Ｐゴシック" pitchFamily="13" charset="-128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 dirty="0">
              <a:solidFill>
                <a:srgbClr val="898989"/>
              </a:solidFill>
              <a:ea typeface="ＭＳ Ｐゴシック" pitchFamily="13" charset="-128"/>
            </a:endParaRP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1462088" y="1778000"/>
            <a:ext cx="7396162" cy="1347788"/>
          </a:xfrm>
        </p:spPr>
        <p:txBody>
          <a:bodyPr/>
          <a:lstStyle>
            <a:lvl1pPr marL="457200" indent="-457200">
              <a:buFont typeface="+mj-lt"/>
              <a:buNone/>
              <a:tabLst>
                <a:tab pos="6635750" algn="r"/>
                <a:tab pos="6727825" algn="l"/>
              </a:tabLst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6635750" algn="r"/>
              </a:tabLst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itchFamily="13" charset="0"/>
              </a:rPr>
              <a:t>1. </a:t>
            </a:r>
          </a:p>
          <a:p>
            <a:pPr>
              <a:tabLst>
                <a:tab pos="6635750" algn="r"/>
              </a:tabLst>
            </a:pPr>
            <a:endParaRPr lang="fr-FR" sz="2400" b="1" dirty="0">
              <a:solidFill>
                <a:schemeClr val="bg1">
                  <a:lumMod val="50000"/>
                </a:schemeClr>
              </a:solidFill>
              <a:latin typeface="Calibri" pitchFamily="13" charset="0"/>
            </a:endParaRPr>
          </a:p>
          <a:p>
            <a:pPr>
              <a:tabLst>
                <a:tab pos="6635750" algn="r"/>
              </a:tabLst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itchFamily="13" charset="0"/>
              </a:rPr>
              <a:t>2. </a:t>
            </a:r>
          </a:p>
          <a:p>
            <a:pPr>
              <a:tabLst>
                <a:tab pos="6635750" algn="r"/>
              </a:tabLst>
            </a:pPr>
            <a:endParaRPr lang="fr-FR" sz="2400" b="1" dirty="0">
              <a:solidFill>
                <a:schemeClr val="bg1">
                  <a:lumMod val="50000"/>
                </a:schemeClr>
              </a:solidFill>
              <a:latin typeface="Calibri" pitchFamily="13" charset="0"/>
            </a:endParaRPr>
          </a:p>
          <a:p>
            <a:pPr>
              <a:tabLst>
                <a:tab pos="6635750" algn="r"/>
              </a:tabLst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itchFamily="13" charset="0"/>
              </a:rPr>
              <a:t>3. </a:t>
            </a:r>
          </a:p>
          <a:p>
            <a:pPr>
              <a:tabLst>
                <a:tab pos="6635750" algn="r"/>
              </a:tabLst>
            </a:pPr>
            <a:endParaRPr lang="fr-FR" sz="2400" b="1" dirty="0">
              <a:solidFill>
                <a:schemeClr val="bg1">
                  <a:lumMod val="50000"/>
                </a:schemeClr>
              </a:solidFill>
              <a:latin typeface="Calibri" pitchFamily="13" charset="0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itchFamily="13" charset="0"/>
              </a:rPr>
              <a:t>4. </a:t>
            </a: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endParaRPr lang="fr-FR" sz="2400" b="1" dirty="0">
              <a:solidFill>
                <a:schemeClr val="bg1">
                  <a:lumMod val="50000"/>
                </a:schemeClr>
              </a:solidFill>
              <a:latin typeface="Calibri" pitchFamily="13" charset="0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pitchFamily="13" charset="0"/>
              </a:rPr>
              <a:t>5. 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59633" y="332656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prstClr val="white"/>
                </a:solidFill>
                <a:ea typeface="ＭＳ Ｐゴシック" pitchFamily="13" charset="-128"/>
              </a:rPr>
              <a:t>Titre</a:t>
            </a:r>
          </a:p>
        </p:txBody>
      </p:sp>
      <p:pic>
        <p:nvPicPr>
          <p:cNvPr id="16" name="Picture 2" descr="C:\Users\Melina\Desktop\logo_pieddepa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6000768"/>
            <a:ext cx="571504" cy="571504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 userDrawn="1"/>
        </p:nvSpPr>
        <p:spPr>
          <a:xfrm>
            <a:off x="2858839" y="354142"/>
            <a:ext cx="444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prstClr val="white"/>
                </a:solidFill>
              </a:rPr>
              <a:t>L’optimisation de la gestion patrimoniale du Département de l’Aude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126057"/>
          </a:xfrm>
          <a:prstGeom prst="rect">
            <a:avLst/>
          </a:prstGeom>
        </p:spPr>
      </p:pic>
      <p:sp>
        <p:nvSpPr>
          <p:cNvPr id="21" name="ZoneTexte 20"/>
          <p:cNvSpPr txBox="1"/>
          <p:nvPr userDrawn="1"/>
        </p:nvSpPr>
        <p:spPr>
          <a:xfrm>
            <a:off x="2875728" y="188640"/>
            <a:ext cx="626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2000" b="1" dirty="0">
                <a:solidFill>
                  <a:schemeClr val="bg1"/>
                </a:solidFill>
              </a:rPr>
              <a:t>L’évaluation du contrat de ville 2015-2022 pour l’agglomération paloise</a:t>
            </a:r>
            <a:endParaRPr lang="fr-FR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8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e-blanc.png" descr="/Users/scraveir/Documents/Fichiers/Travaux en cours/logo UPPA/groupe de travail 2014/logo définitif 1/logos génériques/png/symbole/symbole-blanc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0"/>
            <a:ext cx="1143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1281113" y="-4762"/>
            <a:ext cx="551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prstClr val="white"/>
                </a:solidFill>
              </a:rPr>
              <a:t>La Chaire OPTIMA vous accompagne sur</a:t>
            </a:r>
            <a:endParaRPr lang="fr-FR" sz="2000" b="1" i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743950" y="195263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59632" y="33265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i="1" dirty="0">
                <a:solidFill>
                  <a:prstClr val="white"/>
                </a:solidFill>
                <a:ea typeface="ＭＳ Ｐゴシック" pitchFamily="13" charset="-128"/>
              </a:rPr>
              <a:t>Titre</a:t>
            </a:r>
          </a:p>
        </p:txBody>
      </p:sp>
      <p:sp>
        <p:nvSpPr>
          <p:cNvPr id="19" name="Espace réservé du numéro de diapositive 20"/>
          <p:cNvSpPr txBox="1">
            <a:spLocks/>
          </p:cNvSpPr>
          <p:nvPr userDrawn="1"/>
        </p:nvSpPr>
        <p:spPr>
          <a:xfrm>
            <a:off x="8572528" y="6286520"/>
            <a:ext cx="2159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A87BFE7-A237-4C6E-9A64-6076DE56063A}" type="slidenum">
              <a:rPr lang="fr-FR" sz="1000" smtClean="0">
                <a:solidFill>
                  <a:srgbClr val="898989"/>
                </a:solidFill>
                <a:ea typeface="ＭＳ Ｐゴシック" pitchFamily="13" charset="-128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 dirty="0">
              <a:solidFill>
                <a:srgbClr val="898989"/>
              </a:solidFill>
              <a:ea typeface="ＭＳ Ｐゴシック" pitchFamily="13" charset="-128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90488" y="1008063"/>
            <a:ext cx="8482040" cy="5635647"/>
          </a:xfrm>
        </p:spPr>
        <p:txBody>
          <a:bodyPr vert="horz">
            <a:noAutofit/>
          </a:bodyPr>
          <a:lstStyle>
            <a:lvl1pPr marL="441325" indent="-238125">
              <a:defRPr sz="2400"/>
            </a:lvl1pPr>
            <a:lvl2pPr marL="979488" indent="-344488">
              <a:defRPr sz="2000"/>
            </a:lvl2pPr>
            <a:lvl3pPr marL="1255713" indent="-188913">
              <a:defRPr sz="1800"/>
            </a:lvl3pPr>
            <a:lvl4pPr marL="1698625" indent="-200025">
              <a:buFont typeface="Wingdings" charset="2"/>
              <a:buChar char="§"/>
              <a:defRPr sz="1600"/>
            </a:lvl4pPr>
            <a:lvl5pPr marL="2154238" indent="-198438"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3" name="Picture 2" descr="C:\Users\Melina\Desktop\logo_pieddepa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6000768"/>
            <a:ext cx="571504" cy="571504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 userDrawn="1"/>
        </p:nvSpPr>
        <p:spPr>
          <a:xfrm>
            <a:off x="2858839" y="354142"/>
            <a:ext cx="444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prstClr val="white"/>
                </a:solidFill>
              </a:rPr>
              <a:t>L’optimisation de la gestion patrimoniale du Département de l’Aude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126057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2875728" y="188640"/>
            <a:ext cx="626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2000" b="1" dirty="0">
                <a:solidFill>
                  <a:schemeClr val="bg1"/>
                </a:solidFill>
              </a:rPr>
              <a:t>L’évaluation du contrat de ville 2015-2022 pour l’agglomération paloise</a:t>
            </a:r>
            <a:endParaRPr lang="fr-FR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7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E7B6-F021-4F1D-90C0-5E0CAC5B0640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EF4F-546B-46AA-93EA-0DE2442E24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32" r:id="rId2"/>
    <p:sldLayoutId id="214748373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 txBox="1">
            <a:spLocks/>
          </p:cNvSpPr>
          <p:nvPr/>
        </p:nvSpPr>
        <p:spPr bwMode="auto">
          <a:xfrm>
            <a:off x="6948264" y="5949280"/>
            <a:ext cx="2030636" cy="57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13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6206" y="2335095"/>
            <a:ext cx="763284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L’évaluation du contrat de ville 2015-2022 pour l’agglomération paloise :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méthodologie originale en réponse aux insuffisances des pratiques évaluatives actuelles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5830813"/>
            <a:ext cx="360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David CARASSUS</a:t>
            </a:r>
            <a:r>
              <a:rPr lang="fr-FR" sz="1400" dirty="0">
                <a:solidFill>
                  <a:schemeClr val="bg1"/>
                </a:solidFill>
              </a:rPr>
              <a:t>, OPTIMA/</a:t>
            </a:r>
            <a:r>
              <a:rPr lang="fr-FR" sz="1400" dirty="0" err="1">
                <a:solidFill>
                  <a:schemeClr val="bg1"/>
                </a:solidFill>
              </a:rPr>
              <a:t>LiREM</a:t>
            </a:r>
            <a:r>
              <a:rPr lang="fr-FR" sz="1400" dirty="0">
                <a:solidFill>
                  <a:schemeClr val="bg1"/>
                </a:solidFill>
              </a:rPr>
              <a:t>/UPPA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Marine LLOPART</a:t>
            </a:r>
            <a:r>
              <a:rPr lang="fr-FR" sz="1400" dirty="0">
                <a:solidFill>
                  <a:schemeClr val="bg1"/>
                </a:solidFill>
              </a:rPr>
              <a:t>, GIP/DSU, Ville de Pau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Valérie LESCANNE</a:t>
            </a:r>
            <a:r>
              <a:rPr lang="fr-FR" sz="1400" dirty="0">
                <a:solidFill>
                  <a:schemeClr val="bg1"/>
                </a:solidFill>
              </a:rPr>
              <a:t>, Cité Educative, Ville de Pau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Vincent BETRIU</a:t>
            </a:r>
            <a:r>
              <a:rPr lang="fr-FR" sz="1400" dirty="0">
                <a:solidFill>
                  <a:schemeClr val="bg1"/>
                </a:solidFill>
              </a:rPr>
              <a:t>, Ville/Aggl. de Pau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32040" y="291825"/>
            <a:ext cx="404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F39404"/>
                </a:solidFill>
              </a:rPr>
              <a:t>Séminaire Régional, Pau</a:t>
            </a:r>
          </a:p>
        </p:txBody>
      </p:sp>
      <p:pic>
        <p:nvPicPr>
          <p:cNvPr id="1026" name="Picture 2" descr="AFIGESE | Partenaires de la CDC">
            <a:extLst>
              <a:ext uri="{FF2B5EF4-FFF2-40B4-BE49-F238E27FC236}">
                <a16:creationId xmlns:a16="http://schemas.microsoft.com/office/drawing/2014/main" id="{EF570019-F5B0-77A2-D985-448933C5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84" y="672516"/>
            <a:ext cx="2599009" cy="165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au : voici les nouveaux logo et slogan de la ville. Qu'en pensez-vous ?">
            <a:extLst>
              <a:ext uri="{FF2B5EF4-FFF2-40B4-BE49-F238E27FC236}">
                <a16:creationId xmlns:a16="http://schemas.microsoft.com/office/drawing/2014/main" id="{01279295-CA79-A552-40DA-03A56058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8028"/>
            <a:ext cx="2319410" cy="11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CUEIL - Collectif À Propos">
            <a:extLst>
              <a:ext uri="{FF2B5EF4-FFF2-40B4-BE49-F238E27FC236}">
                <a16:creationId xmlns:a16="http://schemas.microsoft.com/office/drawing/2014/main" id="{2ED16886-8C66-0F41-0A23-0DE7918F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98441"/>
            <a:ext cx="1662243" cy="11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8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462088" y="1988840"/>
            <a:ext cx="7681912" cy="4248472"/>
          </a:xfrm>
        </p:spPr>
        <p:txBody>
          <a:bodyPr>
            <a:noAutofit/>
          </a:bodyPr>
          <a:lstStyle/>
          <a:p>
            <a:pPr marL="421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Contexte général de la recherche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Les limites des pratiques évaluatives actuelles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La méthodologie mobilisée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Présentation des premiers résultats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Les prolongements à venir</a:t>
            </a: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endParaRPr lang="fr-FR" b="0" dirty="0">
              <a:latin typeface="Calibri" pitchFamily="13" charset="0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endParaRPr lang="fr-FR" sz="1800" b="0" dirty="0">
              <a:latin typeface="Calibri" pitchFamily="13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560725" y="20708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3. La méthodologie mobilisée </a:t>
            </a:r>
            <a:r>
              <a:rPr lang="fr-FR" sz="2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88613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Une </a:t>
            </a:r>
            <a:r>
              <a:rPr lang="fr-FR" sz="2000" b="1" kern="0" dirty="0">
                <a:solidFill>
                  <a:srgbClr val="F39404"/>
                </a:solidFill>
              </a:rPr>
              <a:t>évaluation continue</a:t>
            </a:r>
            <a:r>
              <a:rPr lang="fr-FR" sz="2000" kern="0" dirty="0">
                <a:solidFill>
                  <a:srgbClr val="6A6A6A"/>
                </a:solidFill>
              </a:rPr>
              <a:t>, en privilégiant l’amélioration plus que la surveillance, </a:t>
            </a:r>
          </a:p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Une </a:t>
            </a:r>
            <a:r>
              <a:rPr lang="fr-FR" sz="2000" b="1" kern="0" dirty="0">
                <a:solidFill>
                  <a:srgbClr val="F39404"/>
                </a:solidFill>
              </a:rPr>
              <a:t>évaluation globale </a:t>
            </a:r>
            <a:r>
              <a:rPr lang="fr-FR" sz="2000" kern="0" dirty="0">
                <a:solidFill>
                  <a:srgbClr val="6A6A6A"/>
                </a:solidFill>
              </a:rPr>
              <a:t>de toutes les actions publiques engagées, à défaut d'évaluations souvent restreintes à des objets trop larges et macro, </a:t>
            </a:r>
          </a:p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Une </a:t>
            </a:r>
            <a:r>
              <a:rPr lang="fr-FR" sz="2000" b="1" kern="0" dirty="0">
                <a:solidFill>
                  <a:srgbClr val="F39404"/>
                </a:solidFill>
              </a:rPr>
              <a:t>évaluation</a:t>
            </a:r>
            <a:r>
              <a:rPr lang="fr-FR" sz="2000" kern="0" dirty="0">
                <a:solidFill>
                  <a:srgbClr val="6A6A6A"/>
                </a:solidFill>
              </a:rPr>
              <a:t> intégrant une logique </a:t>
            </a:r>
            <a:r>
              <a:rPr lang="fr-FR" sz="2000" b="1" kern="0" dirty="0">
                <a:solidFill>
                  <a:srgbClr val="F39404"/>
                </a:solidFill>
              </a:rPr>
              <a:t>pluridimensionnelle</a:t>
            </a:r>
            <a:r>
              <a:rPr lang="fr-FR" sz="2000" kern="0" dirty="0">
                <a:solidFill>
                  <a:srgbClr val="6A6A6A"/>
                </a:solidFill>
              </a:rPr>
              <a:t> de la valeur publique, dont la valeur sociale/sociétale, à défaut de la seule logique financière,</a:t>
            </a:r>
          </a:p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Une </a:t>
            </a:r>
            <a:r>
              <a:rPr lang="fr-FR" sz="2000" b="1" kern="0" dirty="0">
                <a:solidFill>
                  <a:srgbClr val="F39404"/>
                </a:solidFill>
              </a:rPr>
              <a:t>évaluation collaborative</a:t>
            </a:r>
            <a:r>
              <a:rPr lang="fr-FR" sz="2000" kern="0" dirty="0">
                <a:solidFill>
                  <a:srgbClr val="6A6A6A"/>
                </a:solidFill>
              </a:rPr>
              <a:t>, intégrant les élus, les partenaires, les fonctionnaires territoriaux, mais aussi les usagers, à défaut d’évaluations privilégiant souvent la seule dimension interne et top/down,</a:t>
            </a:r>
          </a:p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Une </a:t>
            </a:r>
            <a:r>
              <a:rPr lang="fr-FR" sz="2000" b="1" kern="0" dirty="0">
                <a:solidFill>
                  <a:srgbClr val="F39404"/>
                </a:solidFill>
              </a:rPr>
              <a:t>évaluation apprenante et communicante</a:t>
            </a:r>
            <a:r>
              <a:rPr lang="fr-FR" sz="2000" kern="0" dirty="0">
                <a:solidFill>
                  <a:srgbClr val="6A6A6A"/>
                </a:solidFill>
              </a:rPr>
              <a:t>, sur le plan organisationnel ou des politiques publiques engagées, à défaut de la seule réponse à l’obligation règlementaire. </a:t>
            </a:r>
          </a:p>
        </p:txBody>
      </p:sp>
    </p:spTree>
    <p:extLst>
      <p:ext uri="{BB962C8B-B14F-4D97-AF65-F5344CB8AC3E}">
        <p14:creationId xmlns:p14="http://schemas.microsoft.com/office/powerpoint/2010/main" val="307730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462088" y="1988840"/>
            <a:ext cx="7681912" cy="4248472"/>
          </a:xfrm>
        </p:spPr>
        <p:txBody>
          <a:bodyPr>
            <a:noAutofit/>
          </a:bodyPr>
          <a:lstStyle/>
          <a:p>
            <a:pPr marL="421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Contexte général de la recherche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Les limites des pratiques évaluatives actuelles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La méthodologie mobilisée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Présentation des premiers résultats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Les prolongements à venir</a:t>
            </a: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endParaRPr lang="fr-FR" b="0" dirty="0">
              <a:latin typeface="Calibri" pitchFamily="13" charset="0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endParaRPr lang="fr-FR" sz="1800" b="0" dirty="0">
              <a:latin typeface="Calibri" pitchFamily="13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560725" y="20708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1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4. Présentation des premiers résultats </a:t>
            </a:r>
            <a:r>
              <a:rPr lang="fr-FR" sz="2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88613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Une </a:t>
            </a:r>
            <a:r>
              <a:rPr lang="fr-FR" sz="2000" b="1" kern="0" dirty="0">
                <a:solidFill>
                  <a:srgbClr val="F39404"/>
                </a:solidFill>
              </a:rPr>
              <a:t>acculturation</a:t>
            </a:r>
            <a:r>
              <a:rPr lang="fr-FR" sz="2000" kern="0" dirty="0">
                <a:solidFill>
                  <a:srgbClr val="6A6A6A"/>
                </a:solidFill>
              </a:rPr>
              <a:t> des chargés de mission et des porteurs de projets à la question de l’évaluation (organisation de séminaires et de formations internes)</a:t>
            </a:r>
          </a:p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Une </a:t>
            </a:r>
            <a:r>
              <a:rPr lang="fr-FR" sz="2000" b="1" kern="0" dirty="0">
                <a:solidFill>
                  <a:srgbClr val="F39404"/>
                </a:solidFill>
              </a:rPr>
              <a:t>mise en lien </a:t>
            </a:r>
            <a:r>
              <a:rPr lang="fr-FR" sz="2000" kern="0" dirty="0">
                <a:solidFill>
                  <a:srgbClr val="6A6A6A"/>
                </a:solidFill>
              </a:rPr>
              <a:t>avec les demandes de financements (adaptation des dossiers à renseigner par les opérateurs en lien avec la méthodologie)</a:t>
            </a:r>
          </a:p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Une </a:t>
            </a:r>
            <a:r>
              <a:rPr lang="fr-FR" sz="2000" b="1" kern="0" dirty="0">
                <a:solidFill>
                  <a:srgbClr val="F39404"/>
                </a:solidFill>
              </a:rPr>
              <a:t>évaluation de la gouvernance </a:t>
            </a:r>
            <a:r>
              <a:rPr lang="fr-FR" sz="2000" kern="0" dirty="0">
                <a:solidFill>
                  <a:srgbClr val="6A6A6A"/>
                </a:solidFill>
              </a:rPr>
              <a:t>du contrat de ville et de la Cité Educative (en mobilisant les élus, experts et opérateurs via un questionnaire)</a:t>
            </a:r>
          </a:p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L’</a:t>
            </a:r>
            <a:r>
              <a:rPr lang="fr-FR" sz="2000" b="1" kern="0" dirty="0">
                <a:solidFill>
                  <a:srgbClr val="F39404"/>
                </a:solidFill>
              </a:rPr>
              <a:t>évaluation expérimentale </a:t>
            </a:r>
            <a:r>
              <a:rPr lang="fr-FR" sz="2000" kern="0" dirty="0">
                <a:solidFill>
                  <a:srgbClr val="6A6A6A"/>
                </a:solidFill>
              </a:rPr>
              <a:t>d’une dizaine d’actions/projets financés avec la participation des opérateurs</a:t>
            </a:r>
          </a:p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Des premières évaluations intégrant les </a:t>
            </a:r>
            <a:r>
              <a:rPr lang="fr-FR" sz="2000" b="1" kern="0" dirty="0">
                <a:solidFill>
                  <a:srgbClr val="F39404"/>
                </a:solidFill>
              </a:rPr>
              <a:t>usagers</a:t>
            </a:r>
            <a:r>
              <a:rPr lang="fr-FR" sz="2000" kern="0" dirty="0">
                <a:solidFill>
                  <a:srgbClr val="6A6A6A"/>
                </a:solidFill>
              </a:rPr>
              <a:t> avec la diffusion de questionnaires de satisfaction</a:t>
            </a:r>
          </a:p>
        </p:txBody>
      </p:sp>
    </p:spTree>
    <p:extLst>
      <p:ext uri="{BB962C8B-B14F-4D97-AF65-F5344CB8AC3E}">
        <p14:creationId xmlns:p14="http://schemas.microsoft.com/office/powerpoint/2010/main" val="54177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4. Présentation des premiers résultats </a:t>
            </a:r>
            <a:r>
              <a:rPr lang="fr-FR" sz="2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8861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Des </a:t>
            </a:r>
            <a:r>
              <a:rPr lang="fr-FR" sz="2000" b="1" kern="0" dirty="0">
                <a:solidFill>
                  <a:srgbClr val="F39404"/>
                </a:solidFill>
              </a:rPr>
              <a:t>tableaux de bords </a:t>
            </a:r>
            <a:r>
              <a:rPr lang="fr-FR" sz="2000" kern="0" dirty="0">
                <a:solidFill>
                  <a:srgbClr val="6A6A6A"/>
                </a:solidFill>
              </a:rPr>
              <a:t>par actions / projets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152387-90F9-D6D2-74FF-E7BEEDA7A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25368"/>
            <a:ext cx="7056784" cy="43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6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4. Présentation des premiers résultats </a:t>
            </a:r>
            <a:r>
              <a:rPr lang="fr-FR" sz="2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8861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Des </a:t>
            </a:r>
            <a:r>
              <a:rPr lang="fr-FR" sz="2000" b="1" kern="0" dirty="0">
                <a:solidFill>
                  <a:srgbClr val="F39404"/>
                </a:solidFill>
              </a:rPr>
              <a:t>tableaux de bords </a:t>
            </a:r>
            <a:r>
              <a:rPr lang="fr-FR" sz="2000" kern="0" dirty="0">
                <a:solidFill>
                  <a:srgbClr val="6A6A6A"/>
                </a:solidFill>
              </a:rPr>
              <a:t>par actions / projets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601087-11D3-F684-EE59-E34B93C95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97176"/>
            <a:ext cx="7772400" cy="39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5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4. Présentation des premiers résultats </a:t>
            </a:r>
            <a:r>
              <a:rPr lang="fr-FR" sz="2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8861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Des </a:t>
            </a:r>
            <a:r>
              <a:rPr lang="fr-FR" sz="2000" b="1" kern="0" dirty="0">
                <a:solidFill>
                  <a:srgbClr val="F39404"/>
                </a:solidFill>
              </a:rPr>
              <a:t>tableaux de bords </a:t>
            </a:r>
            <a:r>
              <a:rPr lang="fr-FR" sz="2000" kern="0" dirty="0">
                <a:solidFill>
                  <a:srgbClr val="6A6A6A"/>
                </a:solidFill>
              </a:rPr>
              <a:t>par actions / projets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5EC9D3-6198-C530-8835-BDDD385C7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" y="2636912"/>
            <a:ext cx="8644610" cy="31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8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462088" y="1988840"/>
            <a:ext cx="7681912" cy="4248472"/>
          </a:xfrm>
        </p:spPr>
        <p:txBody>
          <a:bodyPr>
            <a:noAutofit/>
          </a:bodyPr>
          <a:lstStyle/>
          <a:p>
            <a:pPr marL="421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Contexte général de la recherche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Les limites des pratiques évaluatives actuelles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La méthodologie mobilisée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Présentation des premiers résultats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Les prolongements à venir</a:t>
            </a: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endParaRPr lang="fr-FR" b="0" dirty="0">
              <a:latin typeface="Calibri" pitchFamily="13" charset="0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endParaRPr lang="fr-FR" sz="1800" b="0" dirty="0">
              <a:latin typeface="Calibri" pitchFamily="13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560725" y="20708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9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5. Les prolongements à venir </a:t>
            </a:r>
            <a:r>
              <a:rPr lang="fr-FR" sz="2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88613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Le </a:t>
            </a:r>
            <a:r>
              <a:rPr lang="fr-FR" sz="2000" b="1" kern="0" dirty="0">
                <a:solidFill>
                  <a:srgbClr val="F39404"/>
                </a:solidFill>
              </a:rPr>
              <a:t>passage à l’échelle </a:t>
            </a:r>
            <a:r>
              <a:rPr lang="fr-FR" sz="2000" kern="0" dirty="0">
                <a:solidFill>
                  <a:srgbClr val="6A6A6A"/>
                </a:solidFill>
              </a:rPr>
              <a:t>: d’une évaluation d’un échantillon à la totalité des actions financées par le contrat</a:t>
            </a:r>
          </a:p>
          <a:p>
            <a:pPr marL="609600" lvl="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kern="0" dirty="0">
                <a:solidFill>
                  <a:srgbClr val="6A6A6A"/>
                </a:solidFill>
              </a:rPr>
              <a:t>L’</a:t>
            </a:r>
            <a:r>
              <a:rPr lang="fr-FR" sz="2000" b="1" kern="0" dirty="0">
                <a:solidFill>
                  <a:srgbClr val="F39404"/>
                </a:solidFill>
              </a:rPr>
              <a:t>évaluation</a:t>
            </a:r>
            <a:r>
              <a:rPr lang="fr-FR" sz="2000" kern="0" dirty="0">
                <a:solidFill>
                  <a:srgbClr val="6A6A6A"/>
                </a:solidFill>
              </a:rPr>
              <a:t> des trois piliers </a:t>
            </a:r>
            <a:r>
              <a:rPr lang="fr-FR" sz="2000" b="1" kern="0" dirty="0">
                <a:solidFill>
                  <a:srgbClr val="F39404"/>
                </a:solidFill>
              </a:rPr>
              <a:t>du contrat </a:t>
            </a:r>
            <a:r>
              <a:rPr lang="fr-FR" sz="2000" kern="0" dirty="0">
                <a:solidFill>
                  <a:srgbClr val="6A6A6A"/>
                </a:solidFill>
              </a:rPr>
              <a:t>(cohésion sociale, emploi et le développement, cadre de vie et le renouvellement urbain), sur la base des actions portées / financées (et du contrat dans son ensemble) via des tableaux de bord plus stratégiques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323747-A22F-A877-98EA-1B0D86A3A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89" y="4185409"/>
            <a:ext cx="5864979" cy="24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71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49047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Merci de votre attention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92080" y="162880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9900"/>
                </a:solidFill>
              </a:rPr>
              <a:t>	</a:t>
            </a:r>
            <a:endParaRPr lang="fr-FR" sz="2000" dirty="0"/>
          </a:p>
        </p:txBody>
      </p:sp>
      <p:pic>
        <p:nvPicPr>
          <p:cNvPr id="2" name="Picture 4" descr="Pau : voici les nouveaux logo et slogan de la ville. Qu'en pensez-vous ?">
            <a:extLst>
              <a:ext uri="{FF2B5EF4-FFF2-40B4-BE49-F238E27FC236}">
                <a16:creationId xmlns:a16="http://schemas.microsoft.com/office/drawing/2014/main" id="{77FAE74D-78FD-39D2-420D-878B2ADF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8028"/>
            <a:ext cx="2319410" cy="11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CCUEIL - Collectif À Propos">
            <a:extLst>
              <a:ext uri="{FF2B5EF4-FFF2-40B4-BE49-F238E27FC236}">
                <a16:creationId xmlns:a16="http://schemas.microsoft.com/office/drawing/2014/main" id="{BBB2E217-34FA-67E8-43F0-EC740B02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98441"/>
            <a:ext cx="1662243" cy="11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9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462088" y="1988840"/>
            <a:ext cx="7681912" cy="4248472"/>
          </a:xfrm>
        </p:spPr>
        <p:txBody>
          <a:bodyPr>
            <a:noAutofit/>
          </a:bodyPr>
          <a:lstStyle/>
          <a:p>
            <a:pPr marL="421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Contexte général de la recherche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Les limites des pratiques évaluatives actuelles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La méthodologie mobilisée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Présentation des premiers résultats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Les prolongements à venir</a:t>
            </a: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endParaRPr lang="fr-FR" b="0" dirty="0">
              <a:latin typeface="Calibri" pitchFamily="13" charset="0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endParaRPr lang="fr-FR" sz="1800" b="0" dirty="0">
              <a:latin typeface="Calibri" pitchFamily="13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560725" y="20708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5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1. Contexte générale de la recherche </a:t>
            </a:r>
            <a:r>
              <a:rPr lang="fr-FR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(1/2)  </a:t>
            </a:r>
            <a:r>
              <a:rPr lang="fr-FR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88613"/>
            <a:ext cx="9144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L’</a:t>
            </a:r>
            <a:r>
              <a:rPr lang="fr-FR" sz="2000" b="1" kern="0" dirty="0">
                <a:solidFill>
                  <a:srgbClr val="F39404"/>
                </a:solidFill>
              </a:rPr>
              <a:t>omniprésence de l’évaluation</a:t>
            </a: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dans les textes / discours depuis les 1990</a:t>
            </a:r>
          </a:p>
          <a:p>
            <a:pPr marL="6096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fr-FR" sz="2000" kern="0" dirty="0">
                <a:solidFill>
                  <a:srgbClr val="6A6A6A"/>
                </a:solidFill>
              </a:rPr>
              <a:t>Sur le plan académique</a:t>
            </a: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un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sz="2000" b="1" dirty="0">
                <a:solidFill>
                  <a:srgbClr val="F39404"/>
                </a:solidFill>
              </a:rPr>
              <a:t>nombre important 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 </a:t>
            </a:r>
            <a:r>
              <a:rPr lang="fr-FR" sz="2000" b="1" dirty="0">
                <a:solidFill>
                  <a:srgbClr val="F39404"/>
                </a:solidFill>
              </a:rPr>
              <a:t>recherches académiques </a:t>
            </a:r>
            <a:r>
              <a:rPr lang="fr-FR" sz="2000" dirty="0">
                <a:solidFill>
                  <a:srgbClr val="6A6A6A"/>
                </a:solidFill>
              </a:rPr>
              <a:t>sur le concept d’évaluation des politiques publiques (Busson-Villa, 1999 ; Pons, 2008 ; </a:t>
            </a:r>
            <a:r>
              <a:rPr lang="fr-FR" sz="2000" dirty="0" err="1">
                <a:solidFill>
                  <a:srgbClr val="6A6A6A"/>
                </a:solidFill>
              </a:rPr>
              <a:t>Boutaud</a:t>
            </a:r>
            <a:r>
              <a:rPr lang="fr-FR" sz="2000" dirty="0">
                <a:solidFill>
                  <a:srgbClr val="6A6A6A"/>
                </a:solidFill>
              </a:rPr>
              <a:t>, 2005 ; Christie, 2007)</a:t>
            </a:r>
          </a:p>
          <a:p>
            <a:pPr marL="6096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fr-FR" sz="2000" b="1" dirty="0">
                <a:solidFill>
                  <a:srgbClr val="F39404"/>
                </a:solidFill>
              </a:rPr>
              <a:t>Peu de recherches sur les pratiques 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d’évaluation, abordant </a:t>
            </a:r>
            <a:r>
              <a:rPr lang="fr-FR" sz="2000" b="1" dirty="0">
                <a:solidFill>
                  <a:srgbClr val="F39404"/>
                </a:solidFill>
              </a:rPr>
              <a:t>peu le cas français </a:t>
            </a:r>
            <a:r>
              <a:rPr lang="fr-FR" sz="2000" dirty="0">
                <a:solidFill>
                  <a:srgbClr val="6A6A6A"/>
                </a:solidFill>
              </a:rPr>
              <a:t>et encore moins le </a:t>
            </a:r>
            <a:r>
              <a:rPr lang="fr-FR" sz="2000" b="1" dirty="0">
                <a:solidFill>
                  <a:srgbClr val="F39404"/>
                </a:solidFill>
              </a:rPr>
              <a:t>secteur public local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</a:t>
            </a:r>
            <a:r>
              <a:rPr lang="fr-FR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Ongaro</a:t>
            </a: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2008)</a:t>
            </a:r>
            <a:endParaRPr lang="fr-FR" sz="2000" b="1" kern="0" dirty="0">
              <a:solidFill>
                <a:srgbClr val="F39404"/>
              </a:solidFill>
            </a:endParaRPr>
          </a:p>
          <a:p>
            <a:pPr marL="609600" marR="0" lvl="0" indent="-342900" defTabSz="91440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Sur le plan pratique, des enjeux plus forts depuis les années 2010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pour évaluer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les résultats des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politiques publiques locales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engagées et permettre une action publique plus efficace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et efficiente</a:t>
            </a:r>
          </a:p>
        </p:txBody>
      </p:sp>
    </p:spTree>
    <p:extLst>
      <p:ext uri="{BB962C8B-B14F-4D97-AF65-F5344CB8AC3E}">
        <p14:creationId xmlns:p14="http://schemas.microsoft.com/office/powerpoint/2010/main" val="240993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1. Contexte générale de la recherche </a:t>
            </a:r>
            <a:r>
              <a:rPr lang="fr-FR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(2/2) </a:t>
            </a:r>
            <a:r>
              <a:rPr lang="fr-FR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88613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Le </a:t>
            </a:r>
            <a:r>
              <a:rPr lang="fr-FR" sz="2000" b="1" kern="0" dirty="0">
                <a:solidFill>
                  <a:srgbClr val="F39404"/>
                </a:solidFill>
              </a:rPr>
              <a:t>contrat de Ville 2015-2022</a:t>
            </a: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porté par le Groupement d’</a:t>
            </a:r>
            <a:r>
              <a:rPr lang="fr-FR" sz="2000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Intérêt</a:t>
            </a: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Public « Développement Social Urbain (GIP-DSU) » fait l’objet d’une </a:t>
            </a:r>
            <a:r>
              <a:rPr lang="fr-FR" sz="2000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évaluation</a:t>
            </a: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en </a:t>
            </a:r>
            <a:r>
              <a:rPr lang="fr-FR" sz="2000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lein</a:t>
            </a: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avec la préfecture</a:t>
            </a:r>
          </a:p>
          <a:p>
            <a:pPr marL="6096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Un contrat fondé sur la base de </a:t>
            </a:r>
            <a:r>
              <a:rPr lang="fr-FR" sz="2000" b="1" kern="0" dirty="0">
                <a:solidFill>
                  <a:srgbClr val="F39404"/>
                </a:solidFill>
              </a:rPr>
              <a:t>trois piliers</a:t>
            </a:r>
            <a:r>
              <a:rPr lang="fr-FR" sz="2000" b="1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:</a:t>
            </a:r>
          </a:p>
          <a:p>
            <a:pPr marL="1066800" lvl="1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la </a:t>
            </a:r>
            <a:r>
              <a:rPr lang="fr-FR" sz="2000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cohésion</a:t>
            </a: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sociale, </a:t>
            </a:r>
          </a:p>
          <a:p>
            <a:pPr marL="1066800" lvl="1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l'emploi et le développement, </a:t>
            </a:r>
          </a:p>
          <a:p>
            <a:pPr marL="1066800" lvl="1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mais aussi le cadre de vie et le renouvellement urbain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34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462088" y="1988840"/>
            <a:ext cx="7681912" cy="4248472"/>
          </a:xfrm>
        </p:spPr>
        <p:txBody>
          <a:bodyPr>
            <a:noAutofit/>
          </a:bodyPr>
          <a:lstStyle/>
          <a:p>
            <a:pPr marL="421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Contexte général de la recherche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Les limites des pratiques évaluatives actuelles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La méthodologie mobilisée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Présentation des premiers résultats</a:t>
            </a:r>
          </a:p>
          <a:p>
            <a:pPr marL="421200">
              <a:lnSpc>
                <a:spcPct val="150000"/>
              </a:lnSpc>
              <a:spcBef>
                <a:spcPts val="1200"/>
              </a:spcBef>
              <a:buAutoNum type="arabicPeriod" startAt="2"/>
              <a:tabLst>
                <a:tab pos="6635750" algn="r"/>
              </a:tabLst>
            </a:pPr>
            <a:r>
              <a:rPr lang="fr-FR" b="0" dirty="0">
                <a:latin typeface="Calibri" pitchFamily="13" charset="0"/>
              </a:rPr>
              <a:t>Les prolongements à venir</a:t>
            </a: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endParaRPr lang="fr-FR" b="0" dirty="0">
              <a:latin typeface="Calibri" pitchFamily="13" charset="0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</a:pPr>
            <a:endParaRPr lang="fr-FR" sz="1800" b="0" dirty="0">
              <a:latin typeface="Calibri" pitchFamily="13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560725" y="20708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3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2. Les limites des pratiques évaluatives actuelles </a:t>
            </a:r>
            <a:r>
              <a:rPr lang="fr-FR" sz="2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  <a:p>
            <a:pPr algn="just"/>
            <a:r>
              <a:rPr lang="fr-FR" sz="1600" dirty="0">
                <a:solidFill>
                  <a:srgbClr val="7C7C7C"/>
                </a:solidFill>
              </a:rPr>
              <a:t>POUZACQ, CARASSUS et MAUREL (2023</a:t>
            </a:r>
            <a:r>
              <a:rPr lang="fr-FR" sz="1600" i="0" dirty="0">
                <a:solidFill>
                  <a:srgbClr val="7C7C7C"/>
                </a:solidFill>
              </a:rPr>
              <a:t>)</a:t>
            </a:r>
            <a:r>
              <a:rPr lang="fr-FR" sz="1600" b="1" dirty="0">
                <a:solidFill>
                  <a:srgbClr val="7C7C7C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360980"/>
            <a:ext cx="91440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0" lvl="0" indent="-342900" defTabSz="91440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400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</a:rPr>
              <a:t> collectivités locales répondantes</a:t>
            </a:r>
            <a:endParaRPr lang="fr-FR" sz="2000" b="1" kern="0" noProof="0" dirty="0">
              <a:solidFill>
                <a:srgbClr val="6A6A6A"/>
              </a:solidFill>
            </a:endParaRPr>
          </a:p>
          <a:p>
            <a:pPr marL="609600" marR="0" lvl="0" indent="-342900" defTabSz="91440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43,40%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</a:rPr>
              <a:t> de collectivités locales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ont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 déjà réalisé une évaluation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</a:rPr>
              <a:t>de politiques publiques</a:t>
            </a:r>
            <a:endParaRPr lang="fr-FR" sz="2000" kern="0" dirty="0">
              <a:solidFill>
                <a:srgbClr val="6A6A6A"/>
              </a:solidFill>
            </a:endParaRPr>
          </a:p>
          <a:p>
            <a:pPr marL="609600" marR="0" lvl="0" indent="-342900" defTabSz="91440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fr-FR" sz="2000" kern="0" dirty="0">
                <a:solidFill>
                  <a:srgbClr val="6A6A6A"/>
                </a:solidFill>
                <a:sym typeface="Wingdings" panose="05000000000000000000" pitchFamily="2" charset="2"/>
              </a:rPr>
              <a:t>Parmi les collectivités locales n’ayant pas réalisé d’évaluation de politiques publiques, </a:t>
            </a:r>
            <a:r>
              <a:rPr lang="fr-FR" sz="2000" b="1" kern="0" dirty="0">
                <a:solidFill>
                  <a:srgbClr val="F39404"/>
                </a:solidFill>
                <a:sym typeface="Wingdings" panose="05000000000000000000" pitchFamily="2" charset="2"/>
              </a:rPr>
              <a:t>40,24% déclarent avoir prévu une évaluation dans un avenir proche</a:t>
            </a:r>
            <a:endParaRPr lang="fr-FR" sz="2000" kern="0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marL="609600" marR="0" lvl="0" indent="-342900" defTabSz="91440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fr-FR" sz="2000" kern="0" dirty="0">
                <a:solidFill>
                  <a:srgbClr val="6A6A6A"/>
                </a:solidFill>
                <a:sym typeface="Wingdings" panose="05000000000000000000" pitchFamily="2" charset="2"/>
              </a:rPr>
              <a:t>Un</a:t>
            </a:r>
            <a:r>
              <a:rPr lang="fr-FR" sz="2000" b="1" kern="0" dirty="0">
                <a:solidFill>
                  <a:srgbClr val="F39404"/>
                </a:solidFill>
                <a:sym typeface="Wingdings" panose="05000000000000000000" pitchFamily="2" charset="2"/>
              </a:rPr>
              <a:t> développement récent </a:t>
            </a:r>
            <a:r>
              <a:rPr lang="fr-FR" sz="2000" kern="0" dirty="0">
                <a:solidFill>
                  <a:srgbClr val="6A6A6A"/>
                </a:solidFill>
                <a:sym typeface="Wingdings" panose="05000000000000000000" pitchFamily="2" charset="2"/>
              </a:rPr>
              <a:t>des pratiques évaluatives dans les collectivités locales </a:t>
            </a:r>
            <a:endParaRPr lang="fr-FR" sz="2000" dirty="0">
              <a:solidFill>
                <a:srgbClr val="6A6A6A"/>
              </a:solidFill>
            </a:endParaRPr>
          </a:p>
        </p:txBody>
      </p:sp>
      <p:pic>
        <p:nvPicPr>
          <p:cNvPr id="2" name="Picture 3" descr="chart879219450.png">
            <a:extLst>
              <a:ext uri="{FF2B5EF4-FFF2-40B4-BE49-F238E27FC236}">
                <a16:creationId xmlns:a16="http://schemas.microsoft.com/office/drawing/2014/main" id="{6B55E333-5919-8057-FB45-265C2AC3D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5" t="18959"/>
          <a:stretch/>
        </p:blipFill>
        <p:spPr>
          <a:xfrm>
            <a:off x="3059832" y="5085184"/>
            <a:ext cx="4104456" cy="16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2. Les limites des pratiques évaluatives actuelles </a:t>
            </a:r>
            <a:r>
              <a:rPr lang="fr-FR" sz="2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  <a:p>
            <a:pPr algn="just"/>
            <a:r>
              <a:rPr lang="fr-FR" sz="1600" dirty="0">
                <a:solidFill>
                  <a:srgbClr val="7C7C7C"/>
                </a:solidFill>
              </a:rPr>
              <a:t>POUZACQ, CARASSUS et MAUREL (2023</a:t>
            </a:r>
            <a:r>
              <a:rPr lang="fr-FR" sz="1600" i="0" dirty="0">
                <a:solidFill>
                  <a:srgbClr val="7C7C7C"/>
                </a:solidFill>
              </a:rPr>
              <a:t>)</a:t>
            </a:r>
            <a:r>
              <a:rPr lang="fr-FR" sz="1600" b="1" dirty="0">
                <a:solidFill>
                  <a:srgbClr val="7C7C7C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360980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0" lvl="0" indent="-342900" defTabSz="91440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</a:rPr>
              <a:t>Une évaluation</a:t>
            </a:r>
            <a:r>
              <a:rPr lang="fr-FR" sz="2000" kern="0" noProof="0" dirty="0">
                <a:solidFill>
                  <a:srgbClr val="6A6A6A"/>
                </a:solidFill>
              </a:rPr>
              <a:t> principalement de type </a:t>
            </a:r>
            <a:r>
              <a:rPr lang="fr-FR" sz="2000" b="1" kern="0" noProof="0" dirty="0">
                <a:solidFill>
                  <a:srgbClr val="F39404"/>
                </a:solidFill>
              </a:rPr>
              <a:t>évaluation-audit, </a:t>
            </a:r>
            <a:r>
              <a:rPr lang="fr-FR" sz="2000" kern="0" noProof="0" dirty="0">
                <a:solidFill>
                  <a:srgbClr val="6A6A6A"/>
                </a:solidFill>
              </a:rPr>
              <a:t>c’est-à-dire sur un </a:t>
            </a:r>
            <a:r>
              <a:rPr lang="fr-FR" sz="2000" b="1" kern="0" noProof="0" dirty="0">
                <a:solidFill>
                  <a:srgbClr val="F39404"/>
                </a:solidFill>
              </a:rPr>
              <a:t>périmètre précis </a:t>
            </a:r>
            <a:r>
              <a:rPr lang="fr-FR" sz="2000" kern="0" noProof="0" dirty="0">
                <a:solidFill>
                  <a:srgbClr val="6A6A6A"/>
                </a:solidFill>
              </a:rPr>
              <a:t>de politiques publiques, réalisée de manière </a:t>
            </a:r>
            <a:r>
              <a:rPr lang="fr-FR" sz="2000" b="1" kern="0" noProof="0" dirty="0">
                <a:solidFill>
                  <a:srgbClr val="F39404"/>
                </a:solidFill>
              </a:rPr>
              <a:t>ponctuelle</a:t>
            </a:r>
            <a:r>
              <a:rPr lang="fr-FR" sz="2000" b="1" kern="0" dirty="0">
                <a:solidFill>
                  <a:srgbClr val="F39404"/>
                </a:solidFill>
              </a:rPr>
              <a:t> et</a:t>
            </a:r>
            <a:r>
              <a:rPr lang="fr-FR" sz="2000" b="1" kern="0" noProof="0" dirty="0">
                <a:solidFill>
                  <a:srgbClr val="F39404"/>
                </a:solidFill>
              </a:rPr>
              <a:t> ex-post</a:t>
            </a:r>
            <a:r>
              <a:rPr lang="fr-FR" sz="2000" kern="0" noProof="0" dirty="0">
                <a:solidFill>
                  <a:srgbClr val="6A6A6A"/>
                </a:solidFill>
              </a:rPr>
              <a:t> permettant d’approfondir les résultats sur le côté opérationnel </a:t>
            </a:r>
          </a:p>
          <a:p>
            <a:pPr marL="609600" marR="0" lvl="0" indent="-342900" defTabSz="91440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Une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diversité de politiques publiques évaluées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sans structuration autour d’un référentiel de politiques publiques s’expliquant par le fait que l’évaluation est principalement ponctuelle.</a:t>
            </a:r>
            <a:endParaRPr lang="fr-FR" sz="2000" kern="0" noProof="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6096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</a:pPr>
            <a:r>
              <a:rPr kumimoji="0" lang="fr-FR" sz="2000" i="0" u="none" strike="noStrike" kern="0" cap="none" spc="0" normalizeH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</a:rPr>
              <a:t>Une</a:t>
            </a:r>
            <a:r>
              <a:rPr kumimoji="0" lang="fr-FR" sz="2000" b="0" i="0" u="none" strike="noStrike" kern="0" cap="none" spc="0" normalizeH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production majoritairement manuelle</a:t>
            </a:r>
            <a:r>
              <a:rPr kumimoji="0" lang="fr-FR" sz="2000" b="0" i="0" u="none" strike="noStrike" kern="0" cap="none" spc="0" normalizeH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des indicateurs à l’aide de tableur de type Excel</a:t>
            </a:r>
            <a:endParaRPr kumimoji="0" lang="fr-FR" sz="2000" b="0" i="0" u="none" strike="noStrike" kern="0" cap="none" spc="0" normalizeH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39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2. Les limites des pratiques évaluatives actuelles </a:t>
            </a:r>
            <a:r>
              <a:rPr lang="fr-FR" sz="2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  <a:p>
            <a:pPr algn="just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POUZACQ, CARASSUS et MAUREL (2023</a:t>
            </a:r>
            <a:r>
              <a:rPr lang="fr-FR" sz="160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360980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fr-FR" sz="2000" b="1" kern="0" dirty="0">
                <a:solidFill>
                  <a:srgbClr val="F39404"/>
                </a:solidFill>
                <a:sym typeface="Wingdings" panose="05000000000000000000" pitchFamily="2" charset="2"/>
              </a:rPr>
              <a:t>Des indicateurs de ressources majoritaires </a:t>
            </a:r>
            <a:r>
              <a:rPr lang="fr-FR" sz="2000" kern="0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dans les évaluations sans prise en compte de l’environnement externe avec notamment la mesure de la satisfaction usagers/citoyens</a:t>
            </a:r>
            <a:endParaRPr lang="fr-FR" sz="2000" dirty="0">
              <a:solidFill>
                <a:srgbClr val="6A6A6A"/>
              </a:solidFill>
            </a:endParaRPr>
          </a:p>
          <a:p>
            <a:pPr marL="609600" marR="0" lvl="0" indent="-342900" defTabSz="91440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fr-FR" sz="2000" b="1" i="0" u="none" strike="noStrike" kern="0" cap="none" spc="0" normalizeH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Une méthodologie </a:t>
            </a:r>
            <a:r>
              <a:rPr kumimoji="0" lang="fr-FR" sz="2000" i="0" u="none" strike="noStrike" kern="0" cap="none" spc="0" normalizeH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</a:rPr>
              <a:t>de mise en œuvre </a:t>
            </a:r>
            <a:r>
              <a:rPr kumimoji="0" lang="fr-FR" sz="2000" b="1" i="0" u="none" strike="noStrike" kern="0" cap="none" spc="0" normalizeH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structurée </a:t>
            </a:r>
            <a:r>
              <a:rPr kumimoji="0" lang="fr-FR" sz="2000" i="0" u="none" strike="noStrike" kern="0" cap="none" spc="0" normalizeH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</a:rPr>
              <a:t>avec une </a:t>
            </a:r>
            <a:r>
              <a:rPr kumimoji="0" lang="fr-FR" sz="2000" b="1" i="0" u="none" strike="noStrike" kern="0" cap="none" spc="0" normalizeH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faible implication des agents, élus et des acteurs externes </a:t>
            </a:r>
            <a:r>
              <a:rPr kumimoji="0" lang="fr-FR" sz="2000" i="0" u="none" strike="noStrike" kern="0" cap="none" spc="0" normalizeH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</a:rPr>
              <a:t>notamment sur la production de données ou en termes de rendu informationnel</a:t>
            </a:r>
            <a:endParaRPr kumimoji="0" lang="fr-FR" sz="2000" i="0" u="none" strike="noStrike" kern="0" cap="none" spc="0" normalizeH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55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299977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2. Les limites des pratiques évaluatives actuelles </a:t>
            </a:r>
            <a:r>
              <a:rPr lang="fr-FR" sz="2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  <a:p>
            <a:pPr algn="just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POUZACQ, CARASSUS et MAUREL (2023</a:t>
            </a:r>
            <a:r>
              <a:rPr lang="fr-FR" sz="160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360980"/>
            <a:ext cx="91440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0" lvl="0" indent="-342900" defTabSz="91440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fr-FR" sz="2000" kern="0" baseline="0" dirty="0">
                <a:solidFill>
                  <a:srgbClr val="6A6A6A"/>
                </a:solidFill>
              </a:rPr>
              <a:t>L’évaluation constitue une </a:t>
            </a:r>
            <a:r>
              <a:rPr lang="fr-FR" sz="2000" b="1" kern="0" baseline="0" dirty="0">
                <a:solidFill>
                  <a:srgbClr val="F39404"/>
                </a:solidFill>
              </a:rPr>
              <a:t>valeur ajoutée </a:t>
            </a:r>
            <a:r>
              <a:rPr lang="fr-FR" sz="2000" kern="0" baseline="0" dirty="0">
                <a:solidFill>
                  <a:srgbClr val="6A6A6A"/>
                </a:solidFill>
              </a:rPr>
              <a:t>surtout </a:t>
            </a:r>
            <a:r>
              <a:rPr lang="fr-FR" sz="2000" b="1" kern="0" baseline="0" dirty="0">
                <a:solidFill>
                  <a:srgbClr val="F39404"/>
                </a:solidFill>
              </a:rPr>
              <a:t>pour les cadres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F39404"/>
              </a:solidFill>
              <a:effectLst/>
              <a:uLnTx/>
              <a:uFillTx/>
            </a:endParaRPr>
          </a:p>
          <a:p>
            <a:pPr marL="609600" marR="0" lvl="0" indent="-342900" defTabSz="91440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</a:rPr>
              <a:t>L’évaluation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produit des connaissances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</a:rPr>
              <a:t>et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aide à la décision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</a:rPr>
              <a:t>mais </a:t>
            </a:r>
            <a:r>
              <a:rPr lang="fr-FR" sz="2000" kern="0" noProof="0" dirty="0">
                <a:solidFill>
                  <a:srgbClr val="6A6A6A"/>
                </a:solidFill>
              </a:rPr>
              <a:t>elle n’est que faiblement </a:t>
            </a:r>
            <a:r>
              <a:rPr lang="fr-FR" sz="2000" b="1" kern="0" noProof="0" dirty="0">
                <a:solidFill>
                  <a:srgbClr val="F39404"/>
                </a:solidFill>
              </a:rPr>
              <a:t>aux arbitrages budgétaires </a:t>
            </a:r>
            <a:endParaRPr lang="fr-FR" sz="2000" kern="0" dirty="0">
              <a:solidFill>
                <a:srgbClr val="6A6A6A"/>
              </a:solidFill>
            </a:endParaRPr>
          </a:p>
          <a:p>
            <a:pPr marL="609600" marR="0" lvl="0" indent="-342900" defTabSz="91440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L’évaluation fait évoluer la culture interne vers une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logique de résultats et d’amélioration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 continue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malgré une 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faible communication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des résultats, notamment en 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</a:rPr>
              <a:t>externe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</a:t>
            </a:r>
            <a:endParaRPr lang="fr-FR" sz="2000" b="1" kern="0" noProof="0" dirty="0">
              <a:solidFill>
                <a:srgbClr val="6A6A6A"/>
              </a:solidFill>
            </a:endParaRPr>
          </a:p>
          <a:p>
            <a:pPr marL="6096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fr-FR" sz="2000" b="1" kern="0" dirty="0">
                <a:solidFill>
                  <a:srgbClr val="F39404"/>
                </a:solidFill>
              </a:rPr>
              <a:t>Des apprentissages structurels réduits </a:t>
            </a:r>
            <a:r>
              <a:rPr lang="fr-FR" sz="2000" kern="0" dirty="0">
                <a:solidFill>
                  <a:srgbClr val="6A6A6A"/>
                </a:solidFill>
              </a:rPr>
              <a:t>traduisant le faible impact de l’évaluation sur l’organisation locale, qu’elle soit administrative ou politique</a:t>
            </a:r>
            <a:endParaRPr kumimoji="0" lang="fr-FR" sz="2000" i="0" u="none" strike="noStrike" kern="0" cap="none" spc="0" normalizeH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7687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ypeV1" id="{7159363D-519F-4ACE-BA64-93D3B28F5594}" vid="{245C8D58-CC41-4912-85BA-7B6AD34E45F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4623</TotalTime>
  <Words>1041</Words>
  <Application>Microsoft Macintosh PowerPoint</Application>
  <PresentationFormat>Affichage à l'écran (4:3)</PresentationFormat>
  <Paragraphs>108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pouzacq</dc:creator>
  <cp:lastModifiedBy>DAVID CARASSUS</cp:lastModifiedBy>
  <cp:revision>107</cp:revision>
  <dcterms:created xsi:type="dcterms:W3CDTF">2018-05-07T09:10:06Z</dcterms:created>
  <dcterms:modified xsi:type="dcterms:W3CDTF">2023-05-07T07:12:42Z</dcterms:modified>
</cp:coreProperties>
</file>