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3"/>
    <p:sldMasterId id="2147483648" r:id="rId4"/>
  </p:sldMasterIdLst>
  <p:notesMasterIdLst>
    <p:notesMasterId r:id="rId19"/>
  </p:notesMasterIdLst>
  <p:handoutMasterIdLst>
    <p:handoutMasterId r:id="rId20"/>
  </p:handoutMasterIdLst>
  <p:sldIdLst>
    <p:sldId id="523" r:id="rId5"/>
    <p:sldId id="525" r:id="rId6"/>
    <p:sldId id="522" r:id="rId7"/>
    <p:sldId id="524" r:id="rId8"/>
    <p:sldId id="536" r:id="rId9"/>
    <p:sldId id="529" r:id="rId10"/>
    <p:sldId id="530" r:id="rId11"/>
    <p:sldId id="531" r:id="rId12"/>
    <p:sldId id="538" r:id="rId13"/>
    <p:sldId id="533" r:id="rId14"/>
    <p:sldId id="535" r:id="rId15"/>
    <p:sldId id="537" r:id="rId16"/>
    <p:sldId id="534" r:id="rId17"/>
    <p:sldId id="528" r:id="rId18"/>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97"/>
    <a:srgbClr val="EE7F00"/>
    <a:srgbClr val="F9B13C"/>
    <a:srgbClr val="E64B64"/>
    <a:srgbClr val="0071B0"/>
    <a:srgbClr val="BFEAEB"/>
    <a:srgbClr val="98DEE0"/>
    <a:srgbClr val="DAFCD8"/>
    <a:srgbClr val="A5C634"/>
    <a:srgbClr val="38B6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26" autoAdjust="0"/>
  </p:normalViewPr>
  <p:slideViewPr>
    <p:cSldViewPr>
      <p:cViewPr varScale="1">
        <p:scale>
          <a:sx n="90" d="100"/>
          <a:sy n="90" d="100"/>
        </p:scale>
        <p:origin x="1234" y="6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ged.legrandnarbonne.com/CG/Documents/AUDIT%20ET%20CONTROLE/CONTROLE%20INTERNE/CONTROLE%20ALLEGE%20PARTENARIAT%20DDFIP/EMR%20MARCHES.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89499921995213"/>
          <c:y val="0.22512897147862054"/>
          <c:w val="0.38698056532485231"/>
          <c:h val="0.55888631958758406"/>
        </c:manualLayout>
      </c:layout>
      <c:radarChart>
        <c:radarStyle val="marker"/>
        <c:varyColors val="0"/>
        <c:ser>
          <c:idx val="0"/>
          <c:order val="0"/>
          <c:spPr>
            <a:ln w="50800" cap="rnd" cmpd="sng" algn="ctr">
              <a:solidFill>
                <a:schemeClr val="accent1">
                  <a:alpha val="30000"/>
                </a:schemeClr>
              </a:solidFill>
              <a:round/>
            </a:ln>
            <a:effectLst/>
          </c:spPr>
          <c:marker>
            <c:symbol val="none"/>
          </c:marker>
          <c:cat>
            <c:strRef>
              <c:f>maturité!$B$2:$B$5</c:f>
              <c:strCache>
                <c:ptCount val="4"/>
                <c:pt idx="0">
                  <c:v>Organisation de la fonction comptable et financière</c:v>
                </c:pt>
                <c:pt idx="1">
                  <c:v>Documentation des procédures financières et comptables</c:v>
                </c:pt>
                <c:pt idx="2">
                  <c:v>Traçabilité des acteurs et des opérations financières et comptables</c:v>
                </c:pt>
                <c:pt idx="3">
                  <c:v>Pilotage</c:v>
                </c:pt>
              </c:strCache>
            </c:strRef>
          </c:cat>
          <c:val>
            <c:numRef>
              <c:f>maturité!$C$2:$C$5</c:f>
              <c:numCache>
                <c:formatCode>General</c:formatCode>
                <c:ptCount val="4"/>
                <c:pt idx="0">
                  <c:v>4.333333333333333</c:v>
                </c:pt>
                <c:pt idx="1">
                  <c:v>4.5</c:v>
                </c:pt>
                <c:pt idx="2">
                  <c:v>4.4000000000000004</c:v>
                </c:pt>
                <c:pt idx="3">
                  <c:v>3.8</c:v>
                </c:pt>
              </c:numCache>
            </c:numRef>
          </c:val>
        </c:ser>
        <c:dLbls>
          <c:showLegendKey val="0"/>
          <c:showVal val="0"/>
          <c:showCatName val="0"/>
          <c:showSerName val="0"/>
          <c:showPercent val="0"/>
          <c:showBubbleSize val="0"/>
        </c:dLbls>
        <c:axId val="295712488"/>
        <c:axId val="295713664"/>
      </c:radarChart>
      <c:catAx>
        <c:axId val="29571248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fr-FR"/>
          </a:p>
        </c:txPr>
        <c:crossAx val="295713664"/>
        <c:crossesAt val="0"/>
        <c:auto val="0"/>
        <c:lblAlgn val="ctr"/>
        <c:lblOffset val="100"/>
        <c:noMultiLvlLbl val="0"/>
      </c:catAx>
      <c:valAx>
        <c:axId val="295713664"/>
        <c:scaling>
          <c:orientation val="minMax"/>
          <c:max val="5"/>
          <c:min val="0"/>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fr-FR"/>
          </a:p>
        </c:txPr>
        <c:crossAx val="295712488"/>
        <c:crosses val="autoZero"/>
        <c:crossBetween val="midCat"/>
        <c:majorUnit val="0.5"/>
      </c:valAx>
      <c:spPr>
        <a:noFill/>
        <a:ln>
          <a:noFill/>
        </a:ln>
        <a:effectLst/>
      </c:spPr>
    </c:plotArea>
    <c:plotVisOnly val="0"/>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9">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10196"/>
        </a:schemeClr>
      </a:solidFill>
      <a:ln w="50800">
        <a:solidFill>
          <a:schemeClr val="phClr">
            <a:alpha val="30000"/>
          </a:schemeClr>
        </a:solidFill>
      </a:ln>
    </cs:spPr>
  </cs:dataPoint>
  <cs:dataPoint3D>
    <cs:lnRef idx="0">
      <cs:styleClr val="auto"/>
    </cs:lnRef>
    <cs:fillRef idx="0">
      <cs:styleClr val="auto"/>
    </cs:fillRef>
    <cs:effectRef idx="0"/>
    <cs:fontRef idx="minor">
      <a:schemeClr val="tx1"/>
    </cs:fontRef>
    <cs:spPr>
      <a:solidFill>
        <a:schemeClr val="phClr">
          <a:alpha val="10196"/>
        </a:schemeClr>
      </a:solidFill>
      <a:ln w="50800">
        <a:solidFill>
          <a:schemeClr val="phClr">
            <a:alpha val="30000"/>
          </a:schemeClr>
        </a:solidFill>
      </a:ln>
    </cs:spPr>
  </cs:dataPoint3D>
  <cs:dataPointLine>
    <cs:lnRef idx="0">
      <cs:styleClr val="auto"/>
    </cs:lnRef>
    <cs:fillRef idx="0"/>
    <cs:effectRef idx="0"/>
    <cs:fontRef idx="minor">
      <a:schemeClr val="tx1"/>
    </cs:fontRef>
    <cs:spPr>
      <a:ln w="50800" cap="rnd" cmpd="sng" algn="ctr">
        <a:solidFill>
          <a:schemeClr val="phClr">
            <a:alpha val="30000"/>
          </a:schemeClr>
        </a:solidFill>
        <a:round/>
      </a:ln>
    </cs:spPr>
  </cs:dataPointLine>
  <cs:dataPointMarker>
    <cs:lnRef idx="0"/>
    <cs:fillRef idx="0">
      <cs:styleClr val="auto"/>
    </cs:fillRef>
    <cs:effectRef idx="0"/>
    <cs:fontRef idx="minor">
      <a:schemeClr val="tx1"/>
    </cs:fontRef>
    <cs:spPr>
      <a:solidFill>
        <a:schemeClr val="phClr"/>
      </a:solidFill>
      <a:ln w="12700" cap="flat" cmpd="sng" algn="ctr">
        <a:solidFill>
          <a:schemeClr val="lt1"/>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pPr>
              <a:defRPr/>
            </a:pPr>
            <a:fld id="{37922EEF-82B6-4949-A784-CF9766F2C959}" type="datetimeFigureOut">
              <a:rPr lang="fr-FR"/>
              <a:pPr>
                <a:defRPr/>
              </a:pPr>
              <a:t>18/04/2023</a:t>
            </a:fld>
            <a:endParaRPr lang="fr-FR"/>
          </a:p>
        </p:txBody>
      </p:sp>
      <p:sp>
        <p:nvSpPr>
          <p:cNvPr id="4" name="Espace réservé du pied de page 3"/>
          <p:cNvSpPr>
            <a:spLocks noGrp="1"/>
          </p:cNvSpPr>
          <p:nvPr>
            <p:ph type="ftr" sz="quarter" idx="2"/>
          </p:nvPr>
        </p:nvSpPr>
        <p:spPr>
          <a:xfrm>
            <a:off x="0" y="9720673"/>
            <a:ext cx="3077137" cy="512303"/>
          </a:xfrm>
          <a:prstGeom prst="rect">
            <a:avLst/>
          </a:prstGeom>
        </p:spPr>
        <p:txBody>
          <a:bodyPr vert="horz" lIns="94768" tIns="47384" rIns="94768" bIns="47384"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4020506" y="9720673"/>
            <a:ext cx="3077137" cy="512303"/>
          </a:xfrm>
          <a:prstGeom prst="rect">
            <a:avLst/>
          </a:prstGeom>
        </p:spPr>
        <p:txBody>
          <a:bodyPr vert="horz" lIns="94768" tIns="47384" rIns="94768" bIns="47384" rtlCol="0" anchor="b"/>
          <a:lstStyle>
            <a:lvl1pPr algn="r">
              <a:defRPr sz="1200"/>
            </a:lvl1pPr>
          </a:lstStyle>
          <a:p>
            <a:pPr>
              <a:defRPr/>
            </a:pPr>
            <a:fld id="{E3208515-F9A3-482E-9E9C-BB6C11D21BB2}" type="slidenum">
              <a:rPr lang="fr-FR"/>
              <a:pPr>
                <a:defRPr/>
              </a:pPr>
              <a:t>‹N°›</a:t>
            </a:fld>
            <a:endParaRPr lang="fr-FR"/>
          </a:p>
        </p:txBody>
      </p:sp>
    </p:spTree>
    <p:extLst>
      <p:ext uri="{BB962C8B-B14F-4D97-AF65-F5344CB8AC3E}">
        <p14:creationId xmlns:p14="http://schemas.microsoft.com/office/powerpoint/2010/main" val="1950878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pPr>
              <a:defRPr/>
            </a:pPr>
            <a:endParaRPr lang="fr-FR"/>
          </a:p>
        </p:txBody>
      </p:sp>
      <p:sp>
        <p:nvSpPr>
          <p:cNvPr id="3" name="Espace réservé de la date 2"/>
          <p:cNvSpPr>
            <a:spLocks noGrp="1"/>
          </p:cNvSpPr>
          <p:nvPr>
            <p:ph type="dt" idx="1"/>
          </p:nvPr>
        </p:nvSpPr>
        <p:spPr>
          <a:xfrm>
            <a:off x="4020506" y="0"/>
            <a:ext cx="3077137" cy="512304"/>
          </a:xfrm>
          <a:prstGeom prst="rect">
            <a:avLst/>
          </a:prstGeom>
        </p:spPr>
        <p:txBody>
          <a:bodyPr vert="horz" lIns="94768" tIns="47384" rIns="94768" bIns="47384" rtlCol="0"/>
          <a:lstStyle>
            <a:lvl1pPr algn="r">
              <a:defRPr sz="1200"/>
            </a:lvl1pPr>
          </a:lstStyle>
          <a:p>
            <a:pPr>
              <a:defRPr/>
            </a:pPr>
            <a:fld id="{D89CF707-2695-404B-93F6-A178FF85B7C3}" type="datetimeFigureOut">
              <a:rPr lang="fr-FR"/>
              <a:pPr>
                <a:defRPr/>
              </a:pPr>
              <a:t>18/04/2023</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pPr lvl="0"/>
            <a:endParaRPr lang="fr-FR" noProof="0"/>
          </a:p>
        </p:txBody>
      </p:sp>
      <p:sp>
        <p:nvSpPr>
          <p:cNvPr id="5" name="Espace réservé des commentaires 4"/>
          <p:cNvSpPr>
            <a:spLocks noGrp="1"/>
          </p:cNvSpPr>
          <p:nvPr>
            <p:ph type="body" sz="quarter" idx="3"/>
          </p:nvPr>
        </p:nvSpPr>
        <p:spPr>
          <a:xfrm>
            <a:off x="709599" y="4861155"/>
            <a:ext cx="5680103" cy="4605821"/>
          </a:xfrm>
          <a:prstGeom prst="rect">
            <a:avLst/>
          </a:prstGeom>
        </p:spPr>
        <p:txBody>
          <a:bodyPr vert="horz" lIns="94768" tIns="47384" rIns="94768" bIns="47384"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4020506" y="9720673"/>
            <a:ext cx="3077137" cy="512303"/>
          </a:xfrm>
          <a:prstGeom prst="rect">
            <a:avLst/>
          </a:prstGeom>
        </p:spPr>
        <p:txBody>
          <a:bodyPr vert="horz" lIns="94768" tIns="47384" rIns="94768" bIns="47384" rtlCol="0" anchor="b"/>
          <a:lstStyle>
            <a:lvl1pPr algn="r">
              <a:defRPr sz="1200"/>
            </a:lvl1pPr>
          </a:lstStyle>
          <a:p>
            <a:pPr>
              <a:defRPr/>
            </a:pPr>
            <a:fld id="{B5022B2C-07FE-447C-A6C0-18CD00AAD7C4}" type="slidenum">
              <a:rPr lang="fr-FR"/>
              <a:pPr>
                <a:defRPr/>
              </a:pPr>
              <a:t>‹N°›</a:t>
            </a:fld>
            <a:endParaRPr lang="fr-FR"/>
          </a:p>
        </p:txBody>
      </p:sp>
    </p:spTree>
    <p:extLst>
      <p:ext uri="{BB962C8B-B14F-4D97-AF65-F5344CB8AC3E}">
        <p14:creationId xmlns:p14="http://schemas.microsoft.com/office/powerpoint/2010/main" val="4581474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contenu 3">
            <a:extLst>
              <a:ext uri="{FF2B5EF4-FFF2-40B4-BE49-F238E27FC236}">
                <a16:creationId xmlns="" xmlns:a16="http://schemas.microsoft.com/office/drawing/2014/main" id="{7A8C19C8-C257-5456-4DB6-A875F3DA53B6}"/>
              </a:ext>
            </a:extLst>
          </p:cNvPr>
          <p:cNvSpPr>
            <a:spLocks noGrp="1"/>
          </p:cNvSpPr>
          <p:nvPr>
            <p:ph sz="quarter" idx="10" hasCustomPrompt="1"/>
          </p:nvPr>
        </p:nvSpPr>
        <p:spPr>
          <a:xfrm>
            <a:off x="250825" y="3644901"/>
            <a:ext cx="4176713" cy="478526"/>
          </a:xfrm>
        </p:spPr>
        <p:txBody>
          <a:bodyPr>
            <a:normAutofit/>
          </a:bodyPr>
          <a:lstStyle>
            <a:lvl1pPr marL="0" indent="0">
              <a:buNone/>
              <a:defRPr sz="2000" b="1" u="none">
                <a:solidFill>
                  <a:schemeClr val="tx1"/>
                </a:solidFill>
              </a:defRPr>
            </a:lvl1pPr>
          </a:lstStyle>
          <a:p>
            <a:pPr lvl="0"/>
            <a:r>
              <a:rPr lang="fr-FR" dirty="0"/>
              <a:t>Titre de la présentation</a:t>
            </a:r>
          </a:p>
        </p:txBody>
      </p:sp>
    </p:spTree>
    <p:extLst>
      <p:ext uri="{BB962C8B-B14F-4D97-AF65-F5344CB8AC3E}">
        <p14:creationId xmlns:p14="http://schemas.microsoft.com/office/powerpoint/2010/main" val="222956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Espace réservé du contenu 3">
            <a:extLst>
              <a:ext uri="{FF2B5EF4-FFF2-40B4-BE49-F238E27FC236}">
                <a16:creationId xmlns="" xmlns:a16="http://schemas.microsoft.com/office/drawing/2014/main" id="{4C1282B0-6068-A504-E46F-97931CD05715}"/>
              </a:ext>
            </a:extLst>
          </p:cNvPr>
          <p:cNvSpPr>
            <a:spLocks noGrp="1"/>
          </p:cNvSpPr>
          <p:nvPr>
            <p:ph sz="quarter" idx="10" hasCustomPrompt="1"/>
          </p:nvPr>
        </p:nvSpPr>
        <p:spPr>
          <a:xfrm>
            <a:off x="467518" y="476250"/>
            <a:ext cx="8280945" cy="5184775"/>
          </a:xfrm>
        </p:spPr>
        <p:txBody>
          <a:bodyPr>
            <a:normAutofit/>
          </a:bodyPr>
          <a:lstStyle>
            <a:lvl1pPr marL="0" indent="0">
              <a:buNone/>
              <a:defRPr sz="2000" b="0" u="none"/>
            </a:lvl1pPr>
          </a:lstStyle>
          <a:p>
            <a:pPr lvl="0"/>
            <a:r>
              <a:rPr lang="fr-FR" dirty="0"/>
              <a:t>Contenu suite</a:t>
            </a:r>
          </a:p>
        </p:txBody>
      </p:sp>
    </p:spTree>
    <p:extLst>
      <p:ext uri="{BB962C8B-B14F-4D97-AF65-F5344CB8AC3E}">
        <p14:creationId xmlns:p14="http://schemas.microsoft.com/office/powerpoint/2010/main" val="97636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1" name="Espace réservé du contenu 10">
            <a:extLst>
              <a:ext uri="{FF2B5EF4-FFF2-40B4-BE49-F238E27FC236}">
                <a16:creationId xmlns="" xmlns:a16="http://schemas.microsoft.com/office/drawing/2014/main" id="{CB412595-A820-52F3-5E3E-F5559982F5FF}"/>
              </a:ext>
            </a:extLst>
          </p:cNvPr>
          <p:cNvSpPr>
            <a:spLocks noGrp="1"/>
          </p:cNvSpPr>
          <p:nvPr>
            <p:ph sz="quarter" idx="10" hasCustomPrompt="1"/>
          </p:nvPr>
        </p:nvSpPr>
        <p:spPr>
          <a:xfrm>
            <a:off x="395536" y="2132856"/>
            <a:ext cx="8208714" cy="3672632"/>
          </a:xfrm>
        </p:spPr>
        <p:txBody>
          <a:bodyPr>
            <a:normAutofit/>
          </a:bodyPr>
          <a:lstStyle>
            <a:lvl1pPr marL="0" indent="0">
              <a:buNone/>
              <a:defRPr sz="2000" b="0" u="none">
                <a:solidFill>
                  <a:srgbClr val="006297"/>
                </a:solidFill>
              </a:defRPr>
            </a:lvl1pPr>
          </a:lstStyle>
          <a:p>
            <a:pPr lvl="0"/>
            <a:r>
              <a:rPr lang="fr-FR" dirty="0"/>
              <a:t>Contenu suite</a:t>
            </a:r>
          </a:p>
        </p:txBody>
      </p:sp>
      <p:sp>
        <p:nvSpPr>
          <p:cNvPr id="13" name="Espace réservé du contenu 12">
            <a:extLst>
              <a:ext uri="{FF2B5EF4-FFF2-40B4-BE49-F238E27FC236}">
                <a16:creationId xmlns="" xmlns:a16="http://schemas.microsoft.com/office/drawing/2014/main" id="{53D82327-8249-A5B7-DE34-BEBF05EA84D4}"/>
              </a:ext>
            </a:extLst>
          </p:cNvPr>
          <p:cNvSpPr>
            <a:spLocks noGrp="1"/>
          </p:cNvSpPr>
          <p:nvPr>
            <p:ph sz="quarter" idx="11"/>
          </p:nvPr>
        </p:nvSpPr>
        <p:spPr>
          <a:xfrm>
            <a:off x="361030" y="566617"/>
            <a:ext cx="7775575" cy="503238"/>
          </a:xfrm>
        </p:spPr>
        <p:txBody>
          <a:bodyPr/>
          <a:lstStyle>
            <a:lvl1pPr marL="0" indent="0" algn="ctr">
              <a:buNone/>
              <a:defRPr u="none">
                <a:solidFill>
                  <a:srgbClr val="006297"/>
                </a:solidFill>
              </a:defRPr>
            </a:lvl1pPr>
          </a:lstStyle>
          <a:p>
            <a:pPr lvl="0"/>
            <a:r>
              <a:rPr lang="fr-FR" dirty="0"/>
              <a:t>Cliquez pour modifier les styles du texte du masque</a:t>
            </a:r>
          </a:p>
        </p:txBody>
      </p:sp>
      <p:sp>
        <p:nvSpPr>
          <p:cNvPr id="15" name="Espace réservé du contenu 14">
            <a:extLst>
              <a:ext uri="{FF2B5EF4-FFF2-40B4-BE49-F238E27FC236}">
                <a16:creationId xmlns="" xmlns:a16="http://schemas.microsoft.com/office/drawing/2014/main" id="{2E201373-430D-43AC-8BF5-0242D27CA8A1}"/>
              </a:ext>
            </a:extLst>
          </p:cNvPr>
          <p:cNvSpPr>
            <a:spLocks noGrp="1"/>
          </p:cNvSpPr>
          <p:nvPr>
            <p:ph sz="quarter" idx="12" hasCustomPrompt="1"/>
          </p:nvPr>
        </p:nvSpPr>
        <p:spPr>
          <a:xfrm>
            <a:off x="395536" y="1484784"/>
            <a:ext cx="8208962" cy="503238"/>
          </a:xfrm>
        </p:spPr>
        <p:txBody>
          <a:bodyPr/>
          <a:lstStyle>
            <a:lvl2pPr>
              <a:defRPr>
                <a:solidFill>
                  <a:srgbClr val="EE7F00"/>
                </a:solidFill>
              </a:defRPr>
            </a:lvl2pPr>
          </a:lstStyle>
          <a:p>
            <a:pPr lvl="1"/>
            <a:r>
              <a:rPr lang="fr-FR" dirty="0"/>
              <a:t>Deuxième niveau</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oneTexte 6">
            <a:extLst>
              <a:ext uri="{FF2B5EF4-FFF2-40B4-BE49-F238E27FC236}">
                <a16:creationId xmlns="" xmlns:a16="http://schemas.microsoft.com/office/drawing/2014/main" id="{4C27C39C-4E1A-80A6-BCC2-C3D161263B63}"/>
              </a:ext>
            </a:extLst>
          </p:cNvPr>
          <p:cNvSpPr txBox="1"/>
          <p:nvPr userDrawn="1"/>
        </p:nvSpPr>
        <p:spPr>
          <a:xfrm>
            <a:off x="179512" y="3573016"/>
            <a:ext cx="5544616" cy="369332"/>
          </a:xfrm>
          <a:prstGeom prst="rect">
            <a:avLst/>
          </a:prstGeom>
          <a:noFill/>
        </p:spPr>
        <p:txBody>
          <a:bodyPr wrap="square" rtlCol="0">
            <a:spAutoFit/>
          </a:bodyPr>
          <a:lstStyle/>
          <a:p>
            <a:r>
              <a:rPr lang="fr-FR" sz="1800" b="1" dirty="0">
                <a:latin typeface="Tw Cen MT" panose="020B0602020104020603" pitchFamily="34" charset="0"/>
              </a:rPr>
              <a:t>Titre de la présentation</a:t>
            </a:r>
          </a:p>
        </p:txBody>
      </p:sp>
    </p:spTree>
    <p:extLst>
      <p:ext uri="{BB962C8B-B14F-4D97-AF65-F5344CB8AC3E}">
        <p14:creationId xmlns:p14="http://schemas.microsoft.com/office/powerpoint/2010/main" val="35331960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Espace réservé du titre 3">
            <a:extLst>
              <a:ext uri="{FF2B5EF4-FFF2-40B4-BE49-F238E27FC236}">
                <a16:creationId xmlns="" xmlns:a16="http://schemas.microsoft.com/office/drawing/2014/main" id="{7830C3A0-7D18-13D0-13B7-5764F872D111}"/>
              </a:ext>
            </a:extLst>
          </p:cNvPr>
          <p:cNvSpPr>
            <a:spLocks noGrp="1"/>
          </p:cNvSpPr>
          <p:nvPr>
            <p:ph type="title"/>
          </p:nvPr>
        </p:nvSpPr>
        <p:spPr>
          <a:xfrm>
            <a:off x="251520" y="476673"/>
            <a:ext cx="7886700" cy="720080"/>
          </a:xfrm>
          <a:prstGeom prst="rect">
            <a:avLst/>
          </a:prstGeom>
        </p:spPr>
        <p:txBody>
          <a:bodyPr vert="horz" lIns="91440" tIns="45720" rIns="91440" bIns="45720" rtlCol="0" anchor="ctr">
            <a:normAutofit/>
          </a:bodyPr>
          <a:lstStyle/>
          <a:p>
            <a:r>
              <a:rPr lang="fr-FR" dirty="0"/>
              <a:t>Titre 1</a:t>
            </a:r>
          </a:p>
        </p:txBody>
      </p:sp>
      <p:sp>
        <p:nvSpPr>
          <p:cNvPr id="6" name="Espace réservé du texte 5">
            <a:extLst>
              <a:ext uri="{FF2B5EF4-FFF2-40B4-BE49-F238E27FC236}">
                <a16:creationId xmlns="" xmlns:a16="http://schemas.microsoft.com/office/drawing/2014/main" id="{DC11E8F0-0CA3-027D-ACBB-C4B095151052}"/>
              </a:ext>
            </a:extLst>
          </p:cNvPr>
          <p:cNvSpPr>
            <a:spLocks noGrp="1"/>
          </p:cNvSpPr>
          <p:nvPr>
            <p:ph type="body" idx="1"/>
          </p:nvPr>
        </p:nvSpPr>
        <p:spPr>
          <a:xfrm>
            <a:off x="467544" y="1484785"/>
            <a:ext cx="8280920" cy="864095"/>
          </a:xfrm>
          <a:prstGeom prst="rect">
            <a:avLst/>
          </a:prstGeom>
        </p:spPr>
        <p:txBody>
          <a:bodyPr vert="horz" lIns="91440" tIns="45720" rIns="91440" bIns="45720" rtlCol="0">
            <a:normAutofit/>
          </a:bodyPr>
          <a:lstStyle/>
          <a:p>
            <a:pPr lvl="0"/>
            <a:r>
              <a:rPr lang="fr-FR" dirty="0"/>
              <a:t>Sous-titre 1</a:t>
            </a:r>
          </a:p>
          <a:p>
            <a:pPr lvl="1"/>
            <a:r>
              <a:rPr lang="fr-FR" dirty="0"/>
              <a:t>Sous sous-titre</a:t>
            </a:r>
          </a:p>
        </p:txBody>
      </p:sp>
    </p:spTree>
  </p:cSld>
  <p:clrMap bg1="lt1" tx1="dk1" bg2="lt2" tx2="dk2" accent1="accent1" accent2="accent2" accent3="accent3" accent4="accent4" accent5="accent5" accent6="accent6" hlink="hlink" folHlink="folHlink"/>
  <p:sldLayoutIdLst>
    <p:sldLayoutId id="2147483884" r:id="rId1"/>
    <p:sldLayoutId id="2147483882" r:id="rId2"/>
    <p:sldLayoutId id="2147483871" r:id="rId3"/>
  </p:sldLayoutIdLst>
  <p:hf hdr="0" ftr="0" dt="0"/>
  <p:txStyles>
    <p:titleStyle>
      <a:lvl1pPr algn="ctr" rtl="0" eaLnBrk="0" fontAlgn="base" hangingPunct="0">
        <a:spcBef>
          <a:spcPct val="0"/>
        </a:spcBef>
        <a:spcAft>
          <a:spcPct val="0"/>
        </a:spcAft>
        <a:defRPr sz="3200" b="1" kern="1200">
          <a:solidFill>
            <a:srgbClr val="006297"/>
          </a:solidFill>
          <a:latin typeface="Tw Cen MT" panose="020B0602020104020603" pitchFamily="34" charset="0"/>
          <a:ea typeface="+mj-ea"/>
          <a:cs typeface="+mj-cs"/>
        </a:defRPr>
      </a:lvl1pPr>
      <a:lvl2pPr algn="ctr" rtl="0" eaLnBrk="0" fontAlgn="base" hangingPunct="0">
        <a:spcBef>
          <a:spcPct val="0"/>
        </a:spcBef>
        <a:spcAft>
          <a:spcPct val="0"/>
        </a:spcAft>
        <a:defRPr sz="4000">
          <a:solidFill>
            <a:srgbClr val="F8F8F8"/>
          </a:solidFill>
          <a:latin typeface="Poiret One" pitchFamily="2" charset="0"/>
        </a:defRPr>
      </a:lvl2pPr>
      <a:lvl3pPr algn="ctr" rtl="0" eaLnBrk="0" fontAlgn="base" hangingPunct="0">
        <a:spcBef>
          <a:spcPct val="0"/>
        </a:spcBef>
        <a:spcAft>
          <a:spcPct val="0"/>
        </a:spcAft>
        <a:defRPr sz="4000">
          <a:solidFill>
            <a:srgbClr val="F8F8F8"/>
          </a:solidFill>
          <a:latin typeface="Poiret One" pitchFamily="2" charset="0"/>
        </a:defRPr>
      </a:lvl3pPr>
      <a:lvl4pPr algn="ctr" rtl="0" eaLnBrk="0" fontAlgn="base" hangingPunct="0">
        <a:spcBef>
          <a:spcPct val="0"/>
        </a:spcBef>
        <a:spcAft>
          <a:spcPct val="0"/>
        </a:spcAft>
        <a:defRPr sz="4000">
          <a:solidFill>
            <a:srgbClr val="F8F8F8"/>
          </a:solidFill>
          <a:latin typeface="Poiret One" pitchFamily="2" charset="0"/>
        </a:defRPr>
      </a:lvl4pPr>
      <a:lvl5pPr algn="ctr" rtl="0" eaLnBrk="0" fontAlgn="base" hangingPunct="0">
        <a:spcBef>
          <a:spcPct val="0"/>
        </a:spcBef>
        <a:spcAft>
          <a:spcPct val="0"/>
        </a:spcAft>
        <a:defRPr sz="4000">
          <a:solidFill>
            <a:srgbClr val="F8F8F8"/>
          </a:solidFill>
          <a:latin typeface="Poiret One" pitchFamily="2"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514350" indent="-514350" algn="l" rtl="0" eaLnBrk="0" fontAlgn="base" hangingPunct="0">
        <a:spcBef>
          <a:spcPct val="20000"/>
        </a:spcBef>
        <a:spcAft>
          <a:spcPct val="0"/>
        </a:spcAft>
        <a:buFont typeface="Calibri" pitchFamily="34" charset="0"/>
        <a:buAutoNum type="arabicPeriod"/>
        <a:defRPr sz="2400" b="1" u="sng" kern="1200">
          <a:solidFill>
            <a:srgbClr val="EE7F00"/>
          </a:solidFill>
          <a:latin typeface="Tw Cen MT" panose="020B0602020104020603" pitchFamily="34" charset="0"/>
          <a:ea typeface="+mn-ea"/>
          <a:cs typeface="+mn-cs"/>
        </a:defRPr>
      </a:lvl1pPr>
      <a:lvl2pPr marL="971550" indent="-514350" algn="l" rtl="0" eaLnBrk="0" fontAlgn="base" hangingPunct="0">
        <a:spcBef>
          <a:spcPct val="20000"/>
        </a:spcBef>
        <a:spcAft>
          <a:spcPct val="0"/>
        </a:spcAft>
        <a:buFont typeface="Calibri" pitchFamily="34" charset="0"/>
        <a:buAutoNum type="arabicPeriod"/>
        <a:defRPr sz="1800" kern="1200">
          <a:solidFill>
            <a:srgbClr val="EE7F00"/>
          </a:solidFill>
          <a:latin typeface="Tw Cen MT" panose="020B0602020104020603" pitchFamily="34" charset="0"/>
          <a:ea typeface="+mn-ea"/>
          <a:cs typeface="+mn-cs"/>
        </a:defRPr>
      </a:lvl2pPr>
      <a:lvl3pPr marL="457200" indent="-457200" algn="l" rtl="0" eaLnBrk="0" fontAlgn="base" hangingPunct="0">
        <a:spcBef>
          <a:spcPct val="20000"/>
        </a:spcBef>
        <a:spcAft>
          <a:spcPct val="0"/>
        </a:spcAft>
        <a:buClr>
          <a:srgbClr val="EE7F00"/>
        </a:buClr>
        <a:buFont typeface="+mj-lt"/>
        <a:buAutoNum type="arabicPeriod"/>
        <a:defRPr sz="2000" b="0" kern="1200">
          <a:solidFill>
            <a:srgbClr val="006297"/>
          </a:solidFill>
          <a:latin typeface="Tw Cen MT" panose="020B0602020104020603" pitchFamily="34" charset="0"/>
          <a:ea typeface="+mn-ea"/>
          <a:cs typeface="+mn-cs"/>
        </a:defRPr>
      </a:lvl3pPr>
      <a:lvl4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4pPr>
      <a:lvl5pPr marL="228600" indent="-228600" algn="l" rtl="0" eaLnBrk="0" fontAlgn="base" hangingPunct="0">
        <a:spcBef>
          <a:spcPct val="20000"/>
        </a:spcBef>
        <a:spcAft>
          <a:spcPct val="0"/>
        </a:spcAft>
        <a:buFont typeface="Arial" charset="0"/>
        <a:buChar char="»"/>
        <a:defRPr kern="1200">
          <a:solidFill>
            <a:srgbClr val="006297"/>
          </a:solidFill>
          <a:latin typeface="Abadi" panose="020B06040201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37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D9907C0A-596E-0C1A-9306-8A79266B8E7B}"/>
              </a:ext>
            </a:extLst>
          </p:cNvPr>
          <p:cNvSpPr>
            <a:spLocks noGrp="1"/>
          </p:cNvSpPr>
          <p:nvPr>
            <p:ph sz="quarter" idx="10"/>
          </p:nvPr>
        </p:nvSpPr>
        <p:spPr>
          <a:xfrm>
            <a:off x="377976" y="1861466"/>
            <a:ext cx="8208714" cy="3672632"/>
          </a:xfrm>
        </p:spPr>
        <p:txBody>
          <a:bodyPr>
            <a:noAutofit/>
          </a:bodyPr>
          <a:lstStyle/>
          <a:p>
            <a:r>
              <a:rPr lang="fr-FR" dirty="0" smtClean="0"/>
              <a:t>Identification des services</a:t>
            </a:r>
          </a:p>
          <a:p>
            <a:r>
              <a:rPr lang="fr-FR" dirty="0" smtClean="0"/>
              <a:t>Proposition de planning</a:t>
            </a:r>
          </a:p>
          <a:p>
            <a:r>
              <a:rPr lang="fr-FR" dirty="0" smtClean="0"/>
              <a:t>Diagnostics : cibler bons de commandes, vérifier habilitations, actualiser les procédures </a:t>
            </a:r>
          </a:p>
          <a:p>
            <a:r>
              <a:rPr lang="fr-FR" dirty="0" smtClean="0"/>
              <a:t>Contrôle de supervision a posteriori sur </a:t>
            </a:r>
            <a:r>
              <a:rPr lang="fr-FR" b="1" dirty="0" smtClean="0"/>
              <a:t>7 risques identifiés </a:t>
            </a:r>
            <a:r>
              <a:rPr lang="fr-FR" dirty="0" smtClean="0"/>
              <a:t>: </a:t>
            </a:r>
          </a:p>
          <a:p>
            <a:pPr marL="342900" indent="-342900">
              <a:buFontTx/>
              <a:buChar char="-"/>
            </a:pPr>
            <a:r>
              <a:rPr lang="fr-FR" dirty="0" smtClean="0"/>
              <a:t>Enregistrement des marchés</a:t>
            </a:r>
          </a:p>
          <a:p>
            <a:pPr marL="342900" indent="-342900">
              <a:buFontTx/>
              <a:buChar char="-"/>
            </a:pPr>
            <a:r>
              <a:rPr lang="fr-FR" dirty="0" smtClean="0"/>
              <a:t>Examen des pièces jointes</a:t>
            </a:r>
          </a:p>
          <a:p>
            <a:pPr marL="342900" indent="-342900">
              <a:buFontTx/>
              <a:buChar char="-"/>
            </a:pPr>
            <a:r>
              <a:rPr lang="fr-FR" dirty="0" smtClean="0"/>
              <a:t>Contrôle du service fait</a:t>
            </a:r>
          </a:p>
          <a:p>
            <a:pPr marL="342900" indent="-342900">
              <a:buFontTx/>
              <a:buChar char="-"/>
            </a:pPr>
            <a:r>
              <a:rPr lang="fr-FR" dirty="0" smtClean="0"/>
              <a:t>Rapprochement factures – BPU</a:t>
            </a:r>
          </a:p>
          <a:p>
            <a:pPr marL="342900" indent="-342900">
              <a:buFontTx/>
              <a:buChar char="-"/>
            </a:pPr>
            <a:r>
              <a:rPr lang="fr-FR" dirty="0" smtClean="0"/>
              <a:t>Vérification des habilitations</a:t>
            </a:r>
          </a:p>
          <a:p>
            <a:pPr marL="342900" indent="-342900">
              <a:buFontTx/>
              <a:buChar char="-"/>
            </a:pPr>
            <a:r>
              <a:rPr lang="fr-FR" dirty="0" smtClean="0"/>
              <a:t>RIB : risques de faux virements</a:t>
            </a:r>
          </a:p>
          <a:p>
            <a:pPr marL="342900" indent="-342900">
              <a:buFontTx/>
              <a:buChar char="-"/>
            </a:pPr>
            <a:r>
              <a:rPr lang="fr-FR" dirty="0" smtClean="0"/>
              <a:t>RIB : risques de cessions de créances</a:t>
            </a:r>
          </a:p>
        </p:txBody>
      </p:sp>
      <p:sp>
        <p:nvSpPr>
          <p:cNvPr id="4" name="Espace réservé du contenu 3">
            <a:extLst>
              <a:ext uri="{FF2B5EF4-FFF2-40B4-BE49-F238E27FC236}">
                <a16:creationId xmlns="" xmlns:a16="http://schemas.microsoft.com/office/drawing/2014/main" id="{D7199AD4-03FB-315C-09A3-5012B591BD5B}"/>
              </a:ext>
            </a:extLst>
          </p:cNvPr>
          <p:cNvSpPr>
            <a:spLocks noGrp="1"/>
          </p:cNvSpPr>
          <p:nvPr>
            <p:ph sz="quarter" idx="11"/>
          </p:nvPr>
        </p:nvSpPr>
        <p:spPr/>
        <p:txBody>
          <a:bodyPr/>
          <a:lstStyle/>
          <a:p>
            <a:r>
              <a:rPr lang="fr-FR" dirty="0" smtClean="0"/>
              <a:t>Le contrôle allégé en partenariat </a:t>
            </a:r>
            <a:endParaRPr lang="fr-FR" dirty="0"/>
          </a:p>
        </p:txBody>
      </p:sp>
      <p:sp>
        <p:nvSpPr>
          <p:cNvPr id="5" name="Espace réservé du contenu 4">
            <a:extLst>
              <a:ext uri="{FF2B5EF4-FFF2-40B4-BE49-F238E27FC236}">
                <a16:creationId xmlns="" xmlns:a16="http://schemas.microsoft.com/office/drawing/2014/main" id="{247EBDC1-F095-752E-CD2B-8C38CD3220EF}"/>
              </a:ext>
            </a:extLst>
          </p:cNvPr>
          <p:cNvSpPr>
            <a:spLocks noGrp="1"/>
          </p:cNvSpPr>
          <p:nvPr>
            <p:ph sz="quarter" idx="12"/>
          </p:nvPr>
        </p:nvSpPr>
        <p:spPr>
          <a:xfrm>
            <a:off x="251520" y="1349736"/>
            <a:ext cx="8208962" cy="503238"/>
          </a:xfrm>
        </p:spPr>
        <p:txBody>
          <a:bodyPr/>
          <a:lstStyle/>
          <a:p>
            <a:pPr marL="0" indent="0">
              <a:buNone/>
            </a:pPr>
            <a:r>
              <a:rPr lang="fr-FR" dirty="0"/>
              <a:t>7</a:t>
            </a:r>
            <a:r>
              <a:rPr lang="fr-FR" dirty="0" smtClean="0"/>
              <a:t>. Le plan de contrôle interne </a:t>
            </a:r>
            <a:endParaRPr lang="fr-FR" dirty="0"/>
          </a:p>
        </p:txBody>
      </p:sp>
    </p:spTree>
    <p:extLst>
      <p:ext uri="{BB962C8B-B14F-4D97-AF65-F5344CB8AC3E}">
        <p14:creationId xmlns:p14="http://schemas.microsoft.com/office/powerpoint/2010/main" val="4116266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D9907C0A-596E-0C1A-9306-8A79266B8E7B}"/>
              </a:ext>
            </a:extLst>
          </p:cNvPr>
          <p:cNvSpPr>
            <a:spLocks noGrp="1"/>
          </p:cNvSpPr>
          <p:nvPr>
            <p:ph sz="quarter" idx="10"/>
          </p:nvPr>
        </p:nvSpPr>
        <p:spPr/>
        <p:txBody>
          <a:bodyPr>
            <a:normAutofit/>
          </a:bodyPr>
          <a:lstStyle/>
          <a:p>
            <a:r>
              <a:rPr lang="fr-FR" sz="2400" dirty="0" smtClean="0"/>
              <a:t>Conclusions favorables de l’audit final après échantillonnage test </a:t>
            </a:r>
          </a:p>
          <a:p>
            <a:endParaRPr lang="fr-FR" sz="2400" dirty="0" smtClean="0"/>
          </a:p>
          <a:p>
            <a:r>
              <a:rPr lang="fr-FR" sz="2400" dirty="0" smtClean="0"/>
              <a:t>Convention </a:t>
            </a:r>
            <a:r>
              <a:rPr lang="fr-FR" sz="2400" dirty="0"/>
              <a:t>soumise au conseil communautaire en décembre 2022</a:t>
            </a:r>
          </a:p>
          <a:p>
            <a:endParaRPr lang="fr-FR" sz="2400" dirty="0" smtClean="0"/>
          </a:p>
          <a:p>
            <a:r>
              <a:rPr lang="fr-FR" sz="2400" dirty="0" smtClean="0"/>
              <a:t>Convention </a:t>
            </a:r>
            <a:r>
              <a:rPr lang="fr-FR" sz="2400" dirty="0"/>
              <a:t>signée au 1er janvier 2023 pour 3 ans </a:t>
            </a:r>
          </a:p>
        </p:txBody>
      </p:sp>
      <p:sp>
        <p:nvSpPr>
          <p:cNvPr id="4" name="Espace réservé du contenu 3">
            <a:extLst>
              <a:ext uri="{FF2B5EF4-FFF2-40B4-BE49-F238E27FC236}">
                <a16:creationId xmlns="" xmlns:a16="http://schemas.microsoft.com/office/drawing/2014/main" id="{D7199AD4-03FB-315C-09A3-5012B591BD5B}"/>
              </a:ext>
            </a:extLst>
          </p:cNvPr>
          <p:cNvSpPr>
            <a:spLocks noGrp="1"/>
          </p:cNvSpPr>
          <p:nvPr>
            <p:ph sz="quarter" idx="11"/>
          </p:nvPr>
        </p:nvSpPr>
        <p:spPr/>
        <p:txBody>
          <a:bodyPr/>
          <a:lstStyle/>
          <a:p>
            <a:r>
              <a:rPr lang="fr-FR" dirty="0" smtClean="0"/>
              <a:t>Le contrôle allégé en partenariat </a:t>
            </a:r>
            <a:endParaRPr lang="fr-FR" dirty="0"/>
          </a:p>
        </p:txBody>
      </p:sp>
      <p:sp>
        <p:nvSpPr>
          <p:cNvPr id="5" name="Espace réservé du contenu 4">
            <a:extLst>
              <a:ext uri="{FF2B5EF4-FFF2-40B4-BE49-F238E27FC236}">
                <a16:creationId xmlns="" xmlns:a16="http://schemas.microsoft.com/office/drawing/2014/main" id="{247EBDC1-F095-752E-CD2B-8C38CD3220EF}"/>
              </a:ext>
            </a:extLst>
          </p:cNvPr>
          <p:cNvSpPr>
            <a:spLocks noGrp="1"/>
          </p:cNvSpPr>
          <p:nvPr>
            <p:ph sz="quarter" idx="12"/>
          </p:nvPr>
        </p:nvSpPr>
        <p:spPr/>
        <p:txBody>
          <a:bodyPr/>
          <a:lstStyle/>
          <a:p>
            <a:pPr marL="0" indent="0">
              <a:buNone/>
            </a:pPr>
            <a:r>
              <a:rPr lang="fr-FR" dirty="0"/>
              <a:t>8</a:t>
            </a:r>
            <a:r>
              <a:rPr lang="fr-FR" dirty="0" smtClean="0"/>
              <a:t>. Bilan </a:t>
            </a:r>
            <a:endParaRPr lang="fr-FR" dirty="0"/>
          </a:p>
        </p:txBody>
      </p:sp>
    </p:spTree>
    <p:extLst>
      <p:ext uri="{BB962C8B-B14F-4D97-AF65-F5344CB8AC3E}">
        <p14:creationId xmlns:p14="http://schemas.microsoft.com/office/powerpoint/2010/main" val="3286834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D9907C0A-596E-0C1A-9306-8A79266B8E7B}"/>
              </a:ext>
            </a:extLst>
          </p:cNvPr>
          <p:cNvSpPr>
            <a:spLocks noGrp="1"/>
          </p:cNvSpPr>
          <p:nvPr>
            <p:ph sz="quarter" idx="10"/>
          </p:nvPr>
        </p:nvSpPr>
        <p:spPr/>
        <p:txBody>
          <a:bodyPr>
            <a:normAutofit/>
          </a:bodyPr>
          <a:lstStyle/>
          <a:p>
            <a:r>
              <a:rPr lang="fr-FR" sz="2400" dirty="0" smtClean="0"/>
              <a:t>Formation des agents de la collectivité : problématiques et améliorations à réaliser</a:t>
            </a:r>
          </a:p>
          <a:p>
            <a:endParaRPr lang="fr-FR" sz="2400" dirty="0" smtClean="0"/>
          </a:p>
          <a:p>
            <a:r>
              <a:rPr lang="fr-FR" sz="2400" dirty="0" smtClean="0"/>
              <a:t>Correction et amélioration sur certains marchés : enregistrement, agents </a:t>
            </a:r>
            <a:r>
              <a:rPr lang="fr-FR" sz="2400" dirty="0" err="1" smtClean="0"/>
              <a:t>valideurs</a:t>
            </a:r>
            <a:r>
              <a:rPr lang="fr-FR" sz="2400" dirty="0" smtClean="0"/>
              <a:t> des factures</a:t>
            </a:r>
          </a:p>
          <a:p>
            <a:endParaRPr lang="fr-FR" sz="2400" dirty="0" smtClean="0"/>
          </a:p>
          <a:p>
            <a:r>
              <a:rPr lang="fr-FR" sz="2400" dirty="0" smtClean="0"/>
              <a:t>Réduction du délai de paiement : de </a:t>
            </a:r>
            <a:r>
              <a:rPr lang="fr-FR" sz="2400" dirty="0"/>
              <a:t>10 jours à </a:t>
            </a:r>
            <a:r>
              <a:rPr lang="fr-FR" sz="2400" dirty="0" smtClean="0"/>
              <a:t>1à 2 jours</a:t>
            </a:r>
          </a:p>
          <a:p>
            <a:endParaRPr lang="fr-FR" dirty="0" smtClean="0"/>
          </a:p>
          <a:p>
            <a:endParaRPr lang="fr-FR" dirty="0" smtClean="0"/>
          </a:p>
        </p:txBody>
      </p:sp>
      <p:sp>
        <p:nvSpPr>
          <p:cNvPr id="4" name="Espace réservé du contenu 3">
            <a:extLst>
              <a:ext uri="{FF2B5EF4-FFF2-40B4-BE49-F238E27FC236}">
                <a16:creationId xmlns="" xmlns:a16="http://schemas.microsoft.com/office/drawing/2014/main" id="{D7199AD4-03FB-315C-09A3-5012B591BD5B}"/>
              </a:ext>
            </a:extLst>
          </p:cNvPr>
          <p:cNvSpPr>
            <a:spLocks noGrp="1"/>
          </p:cNvSpPr>
          <p:nvPr>
            <p:ph sz="quarter" idx="11"/>
          </p:nvPr>
        </p:nvSpPr>
        <p:spPr/>
        <p:txBody>
          <a:bodyPr/>
          <a:lstStyle/>
          <a:p>
            <a:r>
              <a:rPr lang="fr-FR" dirty="0" smtClean="0"/>
              <a:t>Le contrôle allégé en partenariat </a:t>
            </a:r>
            <a:endParaRPr lang="fr-FR" dirty="0"/>
          </a:p>
        </p:txBody>
      </p:sp>
      <p:sp>
        <p:nvSpPr>
          <p:cNvPr id="5" name="Espace réservé du contenu 4">
            <a:extLst>
              <a:ext uri="{FF2B5EF4-FFF2-40B4-BE49-F238E27FC236}">
                <a16:creationId xmlns="" xmlns:a16="http://schemas.microsoft.com/office/drawing/2014/main" id="{247EBDC1-F095-752E-CD2B-8C38CD3220EF}"/>
              </a:ext>
            </a:extLst>
          </p:cNvPr>
          <p:cNvSpPr>
            <a:spLocks noGrp="1"/>
          </p:cNvSpPr>
          <p:nvPr>
            <p:ph sz="quarter" idx="12"/>
          </p:nvPr>
        </p:nvSpPr>
        <p:spPr/>
        <p:txBody>
          <a:bodyPr/>
          <a:lstStyle/>
          <a:p>
            <a:pPr marL="0" indent="0">
              <a:buNone/>
            </a:pPr>
            <a:r>
              <a:rPr lang="fr-FR" dirty="0"/>
              <a:t>9</a:t>
            </a:r>
            <a:r>
              <a:rPr lang="fr-FR" dirty="0" smtClean="0"/>
              <a:t>. Mise en œuvre effective de la convention </a:t>
            </a:r>
            <a:endParaRPr lang="fr-FR" dirty="0"/>
          </a:p>
        </p:txBody>
      </p:sp>
    </p:spTree>
    <p:extLst>
      <p:ext uri="{BB962C8B-B14F-4D97-AF65-F5344CB8AC3E}">
        <p14:creationId xmlns:p14="http://schemas.microsoft.com/office/powerpoint/2010/main" val="2789776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 xmlns:a16="http://schemas.microsoft.com/office/drawing/2014/main" id="{D7199AD4-03FB-315C-09A3-5012B591BD5B}"/>
              </a:ext>
            </a:extLst>
          </p:cNvPr>
          <p:cNvSpPr>
            <a:spLocks noGrp="1"/>
          </p:cNvSpPr>
          <p:nvPr>
            <p:ph sz="quarter" idx="11"/>
          </p:nvPr>
        </p:nvSpPr>
        <p:spPr/>
        <p:txBody>
          <a:bodyPr/>
          <a:lstStyle/>
          <a:p>
            <a:r>
              <a:rPr lang="fr-FR" dirty="0" smtClean="0"/>
              <a:t>Le contrôle allégé en partenariat </a:t>
            </a:r>
            <a:endParaRPr lang="fr-FR" dirty="0"/>
          </a:p>
        </p:txBody>
      </p:sp>
      <p:sp>
        <p:nvSpPr>
          <p:cNvPr id="5" name="Espace réservé du contenu 4">
            <a:extLst>
              <a:ext uri="{FF2B5EF4-FFF2-40B4-BE49-F238E27FC236}">
                <a16:creationId xmlns="" xmlns:a16="http://schemas.microsoft.com/office/drawing/2014/main" id="{247EBDC1-F095-752E-CD2B-8C38CD3220EF}"/>
              </a:ext>
            </a:extLst>
          </p:cNvPr>
          <p:cNvSpPr>
            <a:spLocks noGrp="1"/>
          </p:cNvSpPr>
          <p:nvPr>
            <p:ph sz="quarter" idx="12"/>
          </p:nvPr>
        </p:nvSpPr>
        <p:spPr>
          <a:xfrm>
            <a:off x="361030" y="1412776"/>
            <a:ext cx="8208962" cy="503238"/>
          </a:xfrm>
        </p:spPr>
        <p:txBody>
          <a:bodyPr/>
          <a:lstStyle/>
          <a:p>
            <a:pPr marL="0" indent="0">
              <a:buNone/>
            </a:pPr>
            <a:r>
              <a:rPr lang="fr-FR" dirty="0" smtClean="0"/>
              <a:t>10 . Contrôles périodiques</a:t>
            </a:r>
            <a:endParaRPr lang="fr-FR" dirty="0"/>
          </a:p>
        </p:txBody>
      </p:sp>
      <p:pic>
        <p:nvPicPr>
          <p:cNvPr id="6" name="Image 5"/>
          <p:cNvPicPr>
            <a:picLocks noChangeAspect="1"/>
          </p:cNvPicPr>
          <p:nvPr/>
        </p:nvPicPr>
        <p:blipFill rotWithShape="1">
          <a:blip r:embed="rId2"/>
          <a:srcRect l="1056" t="26019" r="54585" b="27711"/>
          <a:stretch/>
        </p:blipFill>
        <p:spPr>
          <a:xfrm>
            <a:off x="1045131" y="1988839"/>
            <a:ext cx="6840760" cy="4013731"/>
          </a:xfrm>
          <a:prstGeom prst="rect">
            <a:avLst/>
          </a:prstGeom>
        </p:spPr>
      </p:pic>
    </p:spTree>
    <p:extLst>
      <p:ext uri="{BB962C8B-B14F-4D97-AF65-F5344CB8AC3E}">
        <p14:creationId xmlns:p14="http://schemas.microsoft.com/office/powerpoint/2010/main" val="1286335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D9907C0A-596E-0C1A-9306-8A79266B8E7B}"/>
              </a:ext>
            </a:extLst>
          </p:cNvPr>
          <p:cNvSpPr>
            <a:spLocks noGrp="1"/>
          </p:cNvSpPr>
          <p:nvPr>
            <p:ph sz="quarter" idx="10"/>
          </p:nvPr>
        </p:nvSpPr>
        <p:spPr/>
        <p:txBody>
          <a:bodyPr/>
          <a:lstStyle/>
          <a:p>
            <a:endParaRPr lang="fr-FR" dirty="0"/>
          </a:p>
          <a:p>
            <a:pPr marL="342900" indent="-342900">
              <a:buFont typeface="Wingdings" panose="05000000000000000000" pitchFamily="2" charset="2"/>
              <a:buChar char="Ø"/>
            </a:pPr>
            <a:r>
              <a:rPr lang="fr-FR" sz="2400" dirty="0" smtClean="0"/>
              <a:t>Bilan en interne et en externe chaque année en janvier pour constater la mise en œuvre du plan d’actions</a:t>
            </a:r>
          </a:p>
          <a:p>
            <a:endParaRPr lang="fr-FR" sz="2400" dirty="0" smtClean="0"/>
          </a:p>
          <a:p>
            <a:pPr marL="342900" indent="-342900">
              <a:buFont typeface="Wingdings" panose="05000000000000000000" pitchFamily="2" charset="2"/>
              <a:buChar char="Ø"/>
            </a:pPr>
            <a:r>
              <a:rPr lang="fr-FR" sz="2400" dirty="0"/>
              <a:t>Ouverture possible à un périmètre plus important envisageable en fin d’année selon les résultats.  </a:t>
            </a:r>
          </a:p>
          <a:p>
            <a:endParaRPr lang="fr-FR" dirty="0"/>
          </a:p>
        </p:txBody>
      </p:sp>
      <p:sp>
        <p:nvSpPr>
          <p:cNvPr id="4" name="Espace réservé du contenu 3">
            <a:extLst>
              <a:ext uri="{FF2B5EF4-FFF2-40B4-BE49-F238E27FC236}">
                <a16:creationId xmlns="" xmlns:a16="http://schemas.microsoft.com/office/drawing/2014/main" id="{D7199AD4-03FB-315C-09A3-5012B591BD5B}"/>
              </a:ext>
            </a:extLst>
          </p:cNvPr>
          <p:cNvSpPr>
            <a:spLocks noGrp="1"/>
          </p:cNvSpPr>
          <p:nvPr>
            <p:ph sz="quarter" idx="11"/>
          </p:nvPr>
        </p:nvSpPr>
        <p:spPr/>
        <p:txBody>
          <a:bodyPr/>
          <a:lstStyle/>
          <a:p>
            <a:r>
              <a:rPr lang="fr-FR" dirty="0"/>
              <a:t>Le contrôle allégé en partenariat </a:t>
            </a:r>
          </a:p>
        </p:txBody>
      </p:sp>
      <p:sp>
        <p:nvSpPr>
          <p:cNvPr id="5" name="Espace réservé du contenu 4">
            <a:extLst>
              <a:ext uri="{FF2B5EF4-FFF2-40B4-BE49-F238E27FC236}">
                <a16:creationId xmlns="" xmlns:a16="http://schemas.microsoft.com/office/drawing/2014/main" id="{247EBDC1-F095-752E-CD2B-8C38CD3220EF}"/>
              </a:ext>
            </a:extLst>
          </p:cNvPr>
          <p:cNvSpPr>
            <a:spLocks noGrp="1"/>
          </p:cNvSpPr>
          <p:nvPr>
            <p:ph sz="quarter" idx="12"/>
          </p:nvPr>
        </p:nvSpPr>
        <p:spPr/>
        <p:txBody>
          <a:bodyPr/>
          <a:lstStyle/>
          <a:p>
            <a:pPr marL="0" indent="0">
              <a:buNone/>
            </a:pPr>
            <a:r>
              <a:rPr lang="fr-FR" dirty="0" smtClean="0"/>
              <a:t>11. Conclusion</a:t>
            </a:r>
            <a:endParaRPr lang="fr-FR" dirty="0"/>
          </a:p>
        </p:txBody>
      </p:sp>
    </p:spTree>
    <p:extLst>
      <p:ext uri="{BB962C8B-B14F-4D97-AF65-F5344CB8AC3E}">
        <p14:creationId xmlns:p14="http://schemas.microsoft.com/office/powerpoint/2010/main" val="4253124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 xmlns:a16="http://schemas.microsoft.com/office/drawing/2014/main" id="{F3F693BE-3370-E0B6-07FD-2292F4B9D7E1}"/>
              </a:ext>
            </a:extLst>
          </p:cNvPr>
          <p:cNvSpPr>
            <a:spLocks noGrp="1"/>
          </p:cNvSpPr>
          <p:nvPr>
            <p:ph sz="quarter" idx="10"/>
          </p:nvPr>
        </p:nvSpPr>
        <p:spPr>
          <a:xfrm>
            <a:off x="395536" y="1484784"/>
            <a:ext cx="8208714" cy="4536504"/>
          </a:xfrm>
        </p:spPr>
        <p:txBody>
          <a:bodyPr>
            <a:normAutofit fontScale="92500" lnSpcReduction="20000"/>
          </a:bodyPr>
          <a:lstStyle/>
          <a:p>
            <a:pPr marL="342900" indent="-342900">
              <a:buFont typeface="Wingdings" panose="05000000000000000000" pitchFamily="2" charset="2"/>
              <a:buChar char="Ø"/>
            </a:pPr>
            <a:r>
              <a:rPr lang="fr-FR" sz="1600" b="1" i="0" u="none" strike="noStrike" dirty="0">
                <a:solidFill>
                  <a:srgbClr val="F9B13C"/>
                </a:solidFill>
                <a:effectLst/>
                <a:latin typeface="YADWjiavVFk 0"/>
              </a:rPr>
              <a:t>10h00 | 11h15</a:t>
            </a:r>
          </a:p>
          <a:p>
            <a:r>
              <a:rPr lang="fr-FR" sz="1600" b="0" i="0" u="none" strike="noStrike" dirty="0">
                <a:solidFill>
                  <a:srgbClr val="006297"/>
                </a:solidFill>
                <a:effectLst/>
                <a:latin typeface="YADWjiavVFk 0"/>
              </a:rPr>
              <a:t>Le "verdissement des financements et des budgets" : comment les finances et le contrôle de gestion peuvent accompagner la transition écologique ?</a:t>
            </a:r>
          </a:p>
          <a:p>
            <a:endParaRPr lang="fr-FR" sz="900" b="0" i="0" u="none" strike="noStrike" dirty="0">
              <a:solidFill>
                <a:srgbClr val="006297"/>
              </a:solidFill>
              <a:effectLst/>
              <a:latin typeface="YADWjiavVFk 0"/>
            </a:endParaRPr>
          </a:p>
          <a:p>
            <a:pPr marL="342900" indent="-342900">
              <a:buFont typeface="Wingdings" panose="05000000000000000000" pitchFamily="2" charset="2"/>
              <a:buChar char="Ø"/>
            </a:pPr>
            <a:r>
              <a:rPr lang="fr-FR" sz="1600" b="1" i="0" u="none" strike="noStrike" dirty="0">
                <a:solidFill>
                  <a:srgbClr val="F9B13C"/>
                </a:solidFill>
                <a:effectLst/>
                <a:latin typeface="YADWjiavVFk 0"/>
              </a:rPr>
              <a:t>11h15 | 12h30 </a:t>
            </a:r>
          </a:p>
          <a:p>
            <a:r>
              <a:rPr lang="fr-FR" sz="1600" b="0" i="0" u="none" strike="noStrike" dirty="0">
                <a:solidFill>
                  <a:srgbClr val="006297"/>
                </a:solidFill>
                <a:effectLst/>
                <a:latin typeface="YADWjiavVFk 0"/>
              </a:rPr>
              <a:t>L’actualité financière et économique de nos collectivités et les réponses apportées dans ce contexte</a:t>
            </a:r>
          </a:p>
          <a:p>
            <a:endParaRPr lang="fr-FR" sz="900" b="0" i="0" u="none" strike="noStrike" dirty="0">
              <a:solidFill>
                <a:srgbClr val="006297"/>
              </a:solidFill>
              <a:effectLst/>
              <a:latin typeface="YADWjiavVFk 0"/>
            </a:endParaRPr>
          </a:p>
          <a:p>
            <a:pPr marL="342900" indent="-342900">
              <a:buFont typeface="Wingdings" panose="05000000000000000000" pitchFamily="2" charset="2"/>
              <a:buChar char="Ø"/>
            </a:pPr>
            <a:r>
              <a:rPr lang="fr-FR" sz="1600" b="1" i="0" u="none" strike="noStrike" dirty="0">
                <a:solidFill>
                  <a:srgbClr val="F9B13C"/>
                </a:solidFill>
                <a:effectLst/>
                <a:latin typeface="YADWjiavVFk 0"/>
              </a:rPr>
              <a:t>12h30 | 14h00 </a:t>
            </a:r>
            <a:r>
              <a:rPr lang="fr-FR" sz="1600" b="0" i="0" u="none" strike="noStrike" dirty="0">
                <a:solidFill>
                  <a:srgbClr val="F9B13C"/>
                </a:solidFill>
                <a:effectLst/>
                <a:latin typeface="YADWjiavVFk 0"/>
              </a:rPr>
              <a:t>: </a:t>
            </a:r>
            <a:r>
              <a:rPr lang="fr-FR" sz="1600" b="1" i="0" u="none" strike="noStrike" dirty="0">
                <a:solidFill>
                  <a:srgbClr val="F9B13C"/>
                </a:solidFill>
                <a:effectLst/>
                <a:latin typeface="YADWjiavVFk 0"/>
              </a:rPr>
              <a:t>Buffet déjeunatoire debout et visite du Musée</a:t>
            </a:r>
          </a:p>
          <a:p>
            <a:pPr marL="342900" indent="-342900">
              <a:buFont typeface="Wingdings" panose="05000000000000000000" pitchFamily="2" charset="2"/>
              <a:buChar char="Ø"/>
            </a:pPr>
            <a:endParaRPr lang="fr-FR" sz="900" dirty="0">
              <a:solidFill>
                <a:srgbClr val="006297"/>
              </a:solidFill>
              <a:latin typeface="YADWjiavVFk 0"/>
            </a:endParaRPr>
          </a:p>
          <a:p>
            <a:pPr marL="342900" indent="-342900">
              <a:buFont typeface="Wingdings" panose="05000000000000000000" pitchFamily="2" charset="2"/>
              <a:buChar char="Ø"/>
            </a:pPr>
            <a:r>
              <a:rPr lang="fr-FR" sz="1600" b="1" i="0" u="none" strike="noStrike" dirty="0">
                <a:solidFill>
                  <a:srgbClr val="F9B13C"/>
                </a:solidFill>
                <a:effectLst/>
                <a:latin typeface="YADWjiavVFk 0"/>
              </a:rPr>
              <a:t>14h00 | 15h00 </a:t>
            </a:r>
          </a:p>
          <a:p>
            <a:r>
              <a:rPr lang="fr-FR" sz="1600" b="0" i="0" u="none" strike="noStrike" dirty="0">
                <a:solidFill>
                  <a:srgbClr val="006297"/>
                </a:solidFill>
                <a:effectLst/>
                <a:latin typeface="YADWjiavVFk 0"/>
              </a:rPr>
              <a:t>La réforme de la responsabilité des gestionnaires publics</a:t>
            </a:r>
          </a:p>
          <a:p>
            <a:endParaRPr lang="fr-FR" sz="900" b="0" i="0" u="none" strike="noStrike" dirty="0">
              <a:solidFill>
                <a:srgbClr val="006297"/>
              </a:solidFill>
              <a:effectLst/>
              <a:latin typeface="YADWjiavVFk 0"/>
            </a:endParaRPr>
          </a:p>
          <a:p>
            <a:pPr marL="342900" indent="-342900">
              <a:buFont typeface="Wingdings" panose="05000000000000000000" pitchFamily="2" charset="2"/>
              <a:buChar char="Ø"/>
            </a:pPr>
            <a:r>
              <a:rPr lang="fr-FR" sz="1600" b="1" i="0" u="none" strike="noStrike" dirty="0">
                <a:solidFill>
                  <a:srgbClr val="F9B13C"/>
                </a:solidFill>
                <a:effectLst/>
                <a:latin typeface="YADWjiavVFk 0"/>
              </a:rPr>
              <a:t>15h00 | 16h30 : </a:t>
            </a:r>
            <a:r>
              <a:rPr lang="fr-FR" sz="1600" dirty="0">
                <a:solidFill>
                  <a:srgbClr val="006297"/>
                </a:solidFill>
                <a:latin typeface="YADWjiavVFk 0"/>
              </a:rPr>
              <a:t>Ateliers en sous-groupes :</a:t>
            </a:r>
          </a:p>
          <a:p>
            <a:pPr marL="342900" indent="-342900">
              <a:buFont typeface="Arial" panose="020B0604020202020204" pitchFamily="34" charset="0"/>
              <a:buChar char="•"/>
            </a:pPr>
            <a:r>
              <a:rPr lang="fr-FR" sz="1600" dirty="0">
                <a:solidFill>
                  <a:srgbClr val="006297"/>
                </a:solidFill>
                <a:latin typeface="YADWjiavVFk 0"/>
              </a:rPr>
              <a:t>La construction et l’utilisation des tableaux de bord décisionnels et la gouvernance de la donnée</a:t>
            </a:r>
          </a:p>
          <a:p>
            <a:pPr marL="342900" indent="-342900">
              <a:buFont typeface="Arial" panose="020B0604020202020204" pitchFamily="34" charset="0"/>
              <a:buChar char="•"/>
            </a:pPr>
            <a:r>
              <a:rPr lang="fr-FR" sz="1600" dirty="0">
                <a:solidFill>
                  <a:srgbClr val="006297"/>
                </a:solidFill>
                <a:latin typeface="YADWjiavVFk 0"/>
              </a:rPr>
              <a:t>La mise en place d’un Contrôle Allégé en Partenariat avec la DDFIP, comme levier pour rationaliser et optimiser la chaîne comptable.</a:t>
            </a:r>
          </a:p>
          <a:p>
            <a:pPr marL="342900" indent="-342900">
              <a:buFont typeface="Arial" panose="020B0604020202020204" pitchFamily="34" charset="0"/>
              <a:buChar char="•"/>
            </a:pPr>
            <a:r>
              <a:rPr lang="fr-FR" sz="1600" dirty="0">
                <a:solidFill>
                  <a:srgbClr val="006297"/>
                </a:solidFill>
                <a:latin typeface="YADWjiavVFk 0"/>
              </a:rPr>
              <a:t>Budgets verts et évaluation extra financière des politiques publiques : partage d’expériences.</a:t>
            </a:r>
          </a:p>
          <a:p>
            <a:pPr marL="342900" indent="-342900">
              <a:buFont typeface="Arial" panose="020B0604020202020204" pitchFamily="34" charset="0"/>
              <a:buChar char="•"/>
            </a:pPr>
            <a:endParaRPr lang="fr-FR" sz="900" dirty="0">
              <a:solidFill>
                <a:srgbClr val="006297"/>
              </a:solidFill>
              <a:latin typeface="YADWjiavVFk 0"/>
            </a:endParaRPr>
          </a:p>
          <a:p>
            <a:pPr marL="342900" indent="-342900">
              <a:buFont typeface="Wingdings" panose="05000000000000000000" pitchFamily="2" charset="2"/>
              <a:buChar char="Ø"/>
            </a:pPr>
            <a:r>
              <a:rPr lang="fr-FR" sz="1600" b="1" i="0" u="none" strike="noStrike" dirty="0">
                <a:solidFill>
                  <a:srgbClr val="F9B13C"/>
                </a:solidFill>
                <a:effectLst/>
                <a:latin typeface="YADWjiavVFk 0"/>
              </a:rPr>
              <a:t>16h30 – 16h40 </a:t>
            </a:r>
            <a:r>
              <a:rPr lang="fr-FR" sz="1600" b="0" i="0" u="none" strike="noStrike" dirty="0">
                <a:solidFill>
                  <a:srgbClr val="006297"/>
                </a:solidFill>
                <a:effectLst/>
                <a:latin typeface="YADWjiavVFk 0"/>
              </a:rPr>
              <a:t>: Clôture et remerciements</a:t>
            </a:r>
            <a:endParaRPr lang="fr-FR" sz="1600" dirty="0"/>
          </a:p>
        </p:txBody>
      </p:sp>
      <p:sp>
        <p:nvSpPr>
          <p:cNvPr id="3" name="Espace réservé du contenu 2">
            <a:extLst>
              <a:ext uri="{FF2B5EF4-FFF2-40B4-BE49-F238E27FC236}">
                <a16:creationId xmlns="" xmlns:a16="http://schemas.microsoft.com/office/drawing/2014/main" id="{3E21DE18-0D43-2B2F-A15C-E64256002539}"/>
              </a:ext>
            </a:extLst>
          </p:cNvPr>
          <p:cNvSpPr>
            <a:spLocks noGrp="1"/>
          </p:cNvSpPr>
          <p:nvPr>
            <p:ph sz="quarter" idx="11"/>
          </p:nvPr>
        </p:nvSpPr>
        <p:spPr/>
        <p:txBody>
          <a:bodyPr/>
          <a:lstStyle/>
          <a:p>
            <a:r>
              <a:rPr lang="fr-FR" dirty="0"/>
              <a:t>PROGRAMME</a:t>
            </a:r>
          </a:p>
        </p:txBody>
      </p:sp>
    </p:spTree>
    <p:extLst>
      <p:ext uri="{BB962C8B-B14F-4D97-AF65-F5344CB8AC3E}">
        <p14:creationId xmlns:p14="http://schemas.microsoft.com/office/powerpoint/2010/main" val="637118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a:extLst>
              <a:ext uri="{FF2B5EF4-FFF2-40B4-BE49-F238E27FC236}">
                <a16:creationId xmlns="" xmlns:a16="http://schemas.microsoft.com/office/drawing/2014/main" id="{3862BD45-0876-F445-FB1A-F1AF3CEAFE72}"/>
              </a:ext>
            </a:extLst>
          </p:cNvPr>
          <p:cNvSpPr>
            <a:spLocks noGrp="1"/>
          </p:cNvSpPr>
          <p:nvPr>
            <p:ph sz="quarter" idx="10"/>
          </p:nvPr>
        </p:nvSpPr>
        <p:spPr>
          <a:xfrm>
            <a:off x="250825" y="3644901"/>
            <a:ext cx="5689327" cy="478526"/>
          </a:xfrm>
        </p:spPr>
        <p:txBody>
          <a:bodyPr>
            <a:noAutofit/>
          </a:bodyPr>
          <a:lstStyle/>
          <a:p>
            <a:r>
              <a:rPr lang="fr-FR" sz="1800" dirty="0" smtClean="0"/>
              <a:t>Le contrôle allégé en partenariat au Grand Narbonne</a:t>
            </a:r>
            <a:endParaRPr lang="fr-FR" sz="1800" dirty="0"/>
          </a:p>
        </p:txBody>
      </p:sp>
    </p:spTree>
    <p:extLst>
      <p:ext uri="{BB962C8B-B14F-4D97-AF65-F5344CB8AC3E}">
        <p14:creationId xmlns:p14="http://schemas.microsoft.com/office/powerpoint/2010/main" val="2758566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D9907C0A-596E-0C1A-9306-8A79266B8E7B}"/>
              </a:ext>
            </a:extLst>
          </p:cNvPr>
          <p:cNvSpPr>
            <a:spLocks noGrp="1"/>
          </p:cNvSpPr>
          <p:nvPr>
            <p:ph sz="quarter" idx="10"/>
          </p:nvPr>
        </p:nvSpPr>
        <p:spPr/>
        <p:txBody>
          <a:bodyPr/>
          <a:lstStyle/>
          <a:p>
            <a:r>
              <a:rPr lang="fr-FR" dirty="0"/>
              <a:t> </a:t>
            </a:r>
            <a:endParaRPr lang="fr-FR" dirty="0" smtClean="0"/>
          </a:p>
          <a:p>
            <a:pPr algn="just"/>
            <a:r>
              <a:rPr lang="fr-FR" dirty="0" smtClean="0"/>
              <a:t>Le </a:t>
            </a:r>
            <a:r>
              <a:rPr lang="fr-FR" dirty="0"/>
              <a:t>contrôle allégé en partenariat (CAP) repose sur une </a:t>
            </a:r>
            <a:r>
              <a:rPr lang="fr-FR" sz="2400" b="1" dirty="0"/>
              <a:t>convention</a:t>
            </a:r>
            <a:r>
              <a:rPr lang="fr-FR" sz="2400" dirty="0"/>
              <a:t> </a:t>
            </a:r>
            <a:r>
              <a:rPr lang="fr-FR" dirty="0"/>
              <a:t>conclue </a:t>
            </a:r>
            <a:r>
              <a:rPr lang="fr-FR" sz="2400" b="1" dirty="0"/>
              <a:t>entre la collectivité et le comptable public</a:t>
            </a:r>
            <a:r>
              <a:rPr lang="fr-FR" sz="2800" dirty="0"/>
              <a:t> </a:t>
            </a:r>
            <a:r>
              <a:rPr lang="fr-FR" dirty="0"/>
              <a:t>permettant de </a:t>
            </a:r>
            <a:r>
              <a:rPr lang="fr-FR" sz="2400" b="1" dirty="0"/>
              <a:t>se dispenser de certaines opérations de contrôles </a:t>
            </a:r>
            <a:r>
              <a:rPr lang="fr-FR" dirty="0"/>
              <a:t>a priori de la part du comptable public et de la fourniture de pièces justificatives, en </a:t>
            </a:r>
            <a:r>
              <a:rPr lang="fr-FR" sz="2400" b="1" dirty="0"/>
              <a:t>contrepartie</a:t>
            </a:r>
            <a:r>
              <a:rPr lang="fr-FR" sz="2400" dirty="0"/>
              <a:t> </a:t>
            </a:r>
            <a:r>
              <a:rPr lang="fr-FR" dirty="0"/>
              <a:t>de la garantie d’un </a:t>
            </a:r>
            <a:r>
              <a:rPr lang="fr-FR" sz="2400" b="1" dirty="0"/>
              <a:t>bon niveau de contrôle en interne </a:t>
            </a:r>
            <a:r>
              <a:rPr lang="fr-FR" dirty="0"/>
              <a:t>et d’une bonne qualité comptable</a:t>
            </a:r>
            <a:r>
              <a:rPr lang="fr-FR" dirty="0" smtClean="0"/>
              <a:t>.</a:t>
            </a:r>
          </a:p>
          <a:p>
            <a:endParaRPr lang="fr-FR" dirty="0"/>
          </a:p>
          <a:p>
            <a:endParaRPr lang="fr-FR" dirty="0"/>
          </a:p>
          <a:p>
            <a:endParaRPr lang="fr-FR" dirty="0"/>
          </a:p>
        </p:txBody>
      </p:sp>
      <p:sp>
        <p:nvSpPr>
          <p:cNvPr id="4" name="Espace réservé du contenu 3">
            <a:extLst>
              <a:ext uri="{FF2B5EF4-FFF2-40B4-BE49-F238E27FC236}">
                <a16:creationId xmlns="" xmlns:a16="http://schemas.microsoft.com/office/drawing/2014/main" id="{D7199AD4-03FB-315C-09A3-5012B591BD5B}"/>
              </a:ext>
            </a:extLst>
          </p:cNvPr>
          <p:cNvSpPr>
            <a:spLocks noGrp="1"/>
          </p:cNvSpPr>
          <p:nvPr>
            <p:ph sz="quarter" idx="11"/>
          </p:nvPr>
        </p:nvSpPr>
        <p:spPr/>
        <p:txBody>
          <a:bodyPr/>
          <a:lstStyle/>
          <a:p>
            <a:r>
              <a:rPr lang="fr-FR" dirty="0" smtClean="0"/>
              <a:t>Le contrôle allégé en partenariat </a:t>
            </a:r>
            <a:endParaRPr lang="fr-FR" dirty="0"/>
          </a:p>
        </p:txBody>
      </p:sp>
      <p:sp>
        <p:nvSpPr>
          <p:cNvPr id="5" name="Espace réservé du contenu 4">
            <a:extLst>
              <a:ext uri="{FF2B5EF4-FFF2-40B4-BE49-F238E27FC236}">
                <a16:creationId xmlns="" xmlns:a16="http://schemas.microsoft.com/office/drawing/2014/main" id="{247EBDC1-F095-752E-CD2B-8C38CD3220EF}"/>
              </a:ext>
            </a:extLst>
          </p:cNvPr>
          <p:cNvSpPr>
            <a:spLocks noGrp="1"/>
          </p:cNvSpPr>
          <p:nvPr>
            <p:ph sz="quarter" idx="12"/>
          </p:nvPr>
        </p:nvSpPr>
        <p:spPr/>
        <p:txBody>
          <a:bodyPr/>
          <a:lstStyle/>
          <a:p>
            <a:r>
              <a:rPr lang="fr-FR" dirty="0" smtClean="0"/>
              <a:t>Principe</a:t>
            </a:r>
            <a:endParaRPr lang="fr-FR" dirty="0"/>
          </a:p>
        </p:txBody>
      </p:sp>
    </p:spTree>
    <p:extLst>
      <p:ext uri="{BB962C8B-B14F-4D97-AF65-F5344CB8AC3E}">
        <p14:creationId xmlns:p14="http://schemas.microsoft.com/office/powerpoint/2010/main" val="1936721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D9907C0A-596E-0C1A-9306-8A79266B8E7B}"/>
              </a:ext>
            </a:extLst>
          </p:cNvPr>
          <p:cNvSpPr>
            <a:spLocks noGrp="1"/>
          </p:cNvSpPr>
          <p:nvPr>
            <p:ph sz="quarter" idx="10"/>
          </p:nvPr>
        </p:nvSpPr>
        <p:spPr/>
        <p:txBody>
          <a:bodyPr>
            <a:normAutofit/>
          </a:bodyPr>
          <a:lstStyle/>
          <a:p>
            <a:r>
              <a:rPr lang="fr-FR" dirty="0"/>
              <a:t> </a:t>
            </a:r>
            <a:r>
              <a:rPr lang="fr-FR" dirty="0" smtClean="0"/>
              <a:t>Le CAP permet de :</a:t>
            </a:r>
          </a:p>
          <a:p>
            <a:r>
              <a:rPr lang="fr-FR" dirty="0" smtClean="0"/>
              <a:t>- évaluer </a:t>
            </a:r>
            <a:r>
              <a:rPr lang="fr-FR" dirty="0"/>
              <a:t>et fiabiliser les </a:t>
            </a:r>
            <a:r>
              <a:rPr lang="fr-FR" sz="2200" b="1" dirty="0" smtClean="0"/>
              <a:t>procédures</a:t>
            </a:r>
            <a:r>
              <a:rPr lang="fr-FR" sz="2400" dirty="0" smtClean="0"/>
              <a:t> </a:t>
            </a:r>
            <a:r>
              <a:rPr lang="fr-FR" dirty="0" smtClean="0"/>
              <a:t>de la collectivité</a:t>
            </a:r>
            <a:endParaRPr lang="fr-FR" dirty="0"/>
          </a:p>
          <a:p>
            <a:r>
              <a:rPr lang="fr-FR" dirty="0" smtClean="0"/>
              <a:t>- mettre </a:t>
            </a:r>
            <a:r>
              <a:rPr lang="fr-FR" dirty="0"/>
              <a:t>fin aux éventuelles incohérences, redondances et insuffisances dans la </a:t>
            </a:r>
            <a:r>
              <a:rPr lang="fr-FR" sz="2200" b="1" dirty="0"/>
              <a:t>chaîne des contrôles</a:t>
            </a:r>
            <a:r>
              <a:rPr lang="fr-FR" dirty="0"/>
              <a:t>.</a:t>
            </a:r>
          </a:p>
          <a:p>
            <a:r>
              <a:rPr lang="fr-FR" dirty="0" smtClean="0"/>
              <a:t>- renforcer </a:t>
            </a:r>
            <a:r>
              <a:rPr lang="fr-FR" dirty="0"/>
              <a:t>la qualité et la </a:t>
            </a:r>
            <a:r>
              <a:rPr lang="fr-FR" sz="2200" b="1" dirty="0"/>
              <a:t>fluidité de la chaîne de la dépense</a:t>
            </a:r>
          </a:p>
          <a:p>
            <a:r>
              <a:rPr lang="fr-FR" dirty="0" smtClean="0"/>
              <a:t>- </a:t>
            </a:r>
            <a:r>
              <a:rPr lang="fr-FR" sz="2200" b="1" dirty="0"/>
              <a:t>réduire les délais de paiement</a:t>
            </a:r>
            <a:r>
              <a:rPr lang="fr-FR" dirty="0"/>
              <a:t>, ce qui est bénéfique pour le tissu local et les relations entre les </a:t>
            </a:r>
            <a:r>
              <a:rPr lang="fr-FR" dirty="0" smtClean="0"/>
              <a:t>collectivités et </a:t>
            </a:r>
            <a:r>
              <a:rPr lang="fr-FR" dirty="0"/>
              <a:t>leurs </a:t>
            </a:r>
            <a:r>
              <a:rPr lang="fr-FR" dirty="0" smtClean="0"/>
              <a:t>partenaires</a:t>
            </a:r>
          </a:p>
          <a:p>
            <a:r>
              <a:rPr lang="fr-FR" dirty="0" smtClean="0"/>
              <a:t>- disposer </a:t>
            </a:r>
            <a:r>
              <a:rPr lang="fr-FR" dirty="0"/>
              <a:t>de </a:t>
            </a:r>
            <a:r>
              <a:rPr lang="fr-FR" sz="2200" b="1" dirty="0"/>
              <a:t>marges de négociation </a:t>
            </a:r>
            <a:r>
              <a:rPr lang="fr-FR" dirty="0"/>
              <a:t>des prix avec l’obtention d’escomptes</a:t>
            </a:r>
          </a:p>
          <a:p>
            <a:r>
              <a:rPr lang="fr-FR" dirty="0" smtClean="0"/>
              <a:t>- bénéficier </a:t>
            </a:r>
            <a:r>
              <a:rPr lang="fr-FR" dirty="0"/>
              <a:t>d’une </a:t>
            </a:r>
            <a:r>
              <a:rPr lang="fr-FR" sz="2200" b="1" dirty="0"/>
              <a:t>reconnaissance de la qualité de sa gestion</a:t>
            </a:r>
          </a:p>
          <a:p>
            <a:endParaRPr lang="fr-FR" dirty="0"/>
          </a:p>
          <a:p>
            <a:endParaRPr lang="fr-FR" dirty="0"/>
          </a:p>
          <a:p>
            <a:endParaRPr lang="fr-FR" dirty="0"/>
          </a:p>
        </p:txBody>
      </p:sp>
      <p:sp>
        <p:nvSpPr>
          <p:cNvPr id="4" name="Espace réservé du contenu 3">
            <a:extLst>
              <a:ext uri="{FF2B5EF4-FFF2-40B4-BE49-F238E27FC236}">
                <a16:creationId xmlns="" xmlns:a16="http://schemas.microsoft.com/office/drawing/2014/main" id="{D7199AD4-03FB-315C-09A3-5012B591BD5B}"/>
              </a:ext>
            </a:extLst>
          </p:cNvPr>
          <p:cNvSpPr>
            <a:spLocks noGrp="1"/>
          </p:cNvSpPr>
          <p:nvPr>
            <p:ph sz="quarter" idx="11"/>
          </p:nvPr>
        </p:nvSpPr>
        <p:spPr/>
        <p:txBody>
          <a:bodyPr/>
          <a:lstStyle/>
          <a:p>
            <a:r>
              <a:rPr lang="fr-FR" dirty="0" smtClean="0"/>
              <a:t>Le contrôle allégé en partenariat </a:t>
            </a:r>
            <a:endParaRPr lang="fr-FR" dirty="0"/>
          </a:p>
        </p:txBody>
      </p:sp>
      <p:sp>
        <p:nvSpPr>
          <p:cNvPr id="5" name="Espace réservé du contenu 4">
            <a:extLst>
              <a:ext uri="{FF2B5EF4-FFF2-40B4-BE49-F238E27FC236}">
                <a16:creationId xmlns="" xmlns:a16="http://schemas.microsoft.com/office/drawing/2014/main" id="{247EBDC1-F095-752E-CD2B-8C38CD3220EF}"/>
              </a:ext>
            </a:extLst>
          </p:cNvPr>
          <p:cNvSpPr>
            <a:spLocks noGrp="1"/>
          </p:cNvSpPr>
          <p:nvPr>
            <p:ph sz="quarter" idx="12"/>
          </p:nvPr>
        </p:nvSpPr>
        <p:spPr/>
        <p:txBody>
          <a:bodyPr/>
          <a:lstStyle/>
          <a:p>
            <a:pPr marL="0" indent="0">
              <a:buNone/>
            </a:pPr>
            <a:r>
              <a:rPr lang="fr-FR" dirty="0" smtClean="0"/>
              <a:t>2 . </a:t>
            </a:r>
            <a:r>
              <a:rPr lang="fr-FR" dirty="0"/>
              <a:t>A</a:t>
            </a:r>
            <a:r>
              <a:rPr lang="fr-FR" dirty="0" smtClean="0"/>
              <a:t>vantages</a:t>
            </a:r>
            <a:endParaRPr lang="fr-FR" dirty="0"/>
          </a:p>
        </p:txBody>
      </p:sp>
    </p:spTree>
    <p:extLst>
      <p:ext uri="{BB962C8B-B14F-4D97-AF65-F5344CB8AC3E}">
        <p14:creationId xmlns:p14="http://schemas.microsoft.com/office/powerpoint/2010/main" val="3273680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D9907C0A-596E-0C1A-9306-8A79266B8E7B}"/>
              </a:ext>
            </a:extLst>
          </p:cNvPr>
          <p:cNvSpPr>
            <a:spLocks noGrp="1"/>
          </p:cNvSpPr>
          <p:nvPr>
            <p:ph sz="quarter" idx="10"/>
          </p:nvPr>
        </p:nvSpPr>
        <p:spPr>
          <a:xfrm>
            <a:off x="251520" y="1988022"/>
            <a:ext cx="8208714" cy="4177282"/>
          </a:xfrm>
        </p:spPr>
        <p:txBody>
          <a:bodyPr>
            <a:noAutofit/>
          </a:bodyPr>
          <a:lstStyle/>
          <a:p>
            <a:pPr algn="just"/>
            <a:r>
              <a:rPr lang="fr-FR" sz="2200" dirty="0" smtClean="0"/>
              <a:t>Volonté de performance </a:t>
            </a:r>
            <a:r>
              <a:rPr lang="fr-FR" sz="2200" dirty="0"/>
              <a:t>et de modernisation de la </a:t>
            </a:r>
            <a:r>
              <a:rPr lang="fr-FR" sz="2200" dirty="0" smtClean="0"/>
              <a:t>gestion publique </a:t>
            </a:r>
            <a:r>
              <a:rPr lang="fr-FR" sz="2200" dirty="0"/>
              <a:t>locale depuis </a:t>
            </a:r>
            <a:r>
              <a:rPr lang="fr-FR" sz="2200" dirty="0" smtClean="0"/>
              <a:t>2018 – convention cadre DDFIP / CAGN </a:t>
            </a:r>
            <a:endParaRPr lang="fr-FR" sz="2200" dirty="0"/>
          </a:p>
          <a:p>
            <a:endParaRPr lang="fr-FR" sz="1050" dirty="0"/>
          </a:p>
          <a:p>
            <a:r>
              <a:rPr lang="fr-FR" sz="2200" b="1" dirty="0"/>
              <a:t>5 axes stratégiques :</a:t>
            </a:r>
          </a:p>
          <a:p>
            <a:r>
              <a:rPr lang="fr-FR" sz="2200" dirty="0" smtClean="0"/>
              <a:t>Axe </a:t>
            </a:r>
            <a:r>
              <a:rPr lang="fr-FR" sz="2200" dirty="0"/>
              <a:t>1 : Amplifier les échanges entre l’ordonnateur et le comptable</a:t>
            </a:r>
          </a:p>
          <a:p>
            <a:r>
              <a:rPr lang="fr-FR" sz="2200" b="1" dirty="0" smtClean="0"/>
              <a:t>Axe </a:t>
            </a:r>
            <a:r>
              <a:rPr lang="fr-FR" sz="2200" b="1" dirty="0"/>
              <a:t>2 : Optimiser la chaîne des dépenses</a:t>
            </a:r>
          </a:p>
          <a:p>
            <a:r>
              <a:rPr lang="fr-FR" sz="2200" dirty="0" smtClean="0"/>
              <a:t>Axe </a:t>
            </a:r>
            <a:r>
              <a:rPr lang="fr-FR" sz="2200" dirty="0"/>
              <a:t>3 : Optimiser la chaîne des recettes</a:t>
            </a:r>
          </a:p>
          <a:p>
            <a:r>
              <a:rPr lang="fr-FR" sz="2200" dirty="0" smtClean="0"/>
              <a:t>Axe </a:t>
            </a:r>
            <a:r>
              <a:rPr lang="fr-FR" sz="2200" dirty="0"/>
              <a:t>4 : Améliorer la fiabilité des comptes et les restitutions</a:t>
            </a:r>
          </a:p>
          <a:p>
            <a:r>
              <a:rPr lang="fr-FR" sz="2200" dirty="0" smtClean="0"/>
              <a:t>Axe </a:t>
            </a:r>
            <a:r>
              <a:rPr lang="fr-FR" sz="2200" dirty="0"/>
              <a:t>5 : Développer l’expertise comptable, fiscale, financière et </a:t>
            </a:r>
            <a:r>
              <a:rPr lang="fr-FR" sz="2200" dirty="0" smtClean="0"/>
              <a:t>domaniale</a:t>
            </a:r>
          </a:p>
          <a:p>
            <a:pPr marL="1314450" lvl="1" indent="-342900">
              <a:buFont typeface="Wingdings" panose="05000000000000000000" pitchFamily="2" charset="2"/>
              <a:buChar char="Ø"/>
            </a:pPr>
            <a:r>
              <a:rPr lang="fr-FR" sz="2200" dirty="0">
                <a:solidFill>
                  <a:srgbClr val="006297"/>
                </a:solidFill>
              </a:rPr>
              <a:t>Le CAP s’inscrit dans l’axe 2</a:t>
            </a:r>
          </a:p>
          <a:p>
            <a:endParaRPr lang="fr-FR" sz="2200" dirty="0"/>
          </a:p>
        </p:txBody>
      </p:sp>
      <p:sp>
        <p:nvSpPr>
          <p:cNvPr id="4" name="Espace réservé du contenu 3">
            <a:extLst>
              <a:ext uri="{FF2B5EF4-FFF2-40B4-BE49-F238E27FC236}">
                <a16:creationId xmlns="" xmlns:a16="http://schemas.microsoft.com/office/drawing/2014/main" id="{D7199AD4-03FB-315C-09A3-5012B591BD5B}"/>
              </a:ext>
            </a:extLst>
          </p:cNvPr>
          <p:cNvSpPr>
            <a:spLocks noGrp="1"/>
          </p:cNvSpPr>
          <p:nvPr>
            <p:ph sz="quarter" idx="11"/>
          </p:nvPr>
        </p:nvSpPr>
        <p:spPr/>
        <p:txBody>
          <a:bodyPr/>
          <a:lstStyle/>
          <a:p>
            <a:r>
              <a:rPr lang="fr-FR" dirty="0" smtClean="0"/>
              <a:t>Le contrôle allégé en partenariat </a:t>
            </a:r>
            <a:endParaRPr lang="fr-FR" dirty="0"/>
          </a:p>
        </p:txBody>
      </p:sp>
      <p:sp>
        <p:nvSpPr>
          <p:cNvPr id="5" name="Espace réservé du contenu 4">
            <a:extLst>
              <a:ext uri="{FF2B5EF4-FFF2-40B4-BE49-F238E27FC236}">
                <a16:creationId xmlns="" xmlns:a16="http://schemas.microsoft.com/office/drawing/2014/main" id="{247EBDC1-F095-752E-CD2B-8C38CD3220EF}"/>
              </a:ext>
            </a:extLst>
          </p:cNvPr>
          <p:cNvSpPr>
            <a:spLocks noGrp="1"/>
          </p:cNvSpPr>
          <p:nvPr>
            <p:ph sz="quarter" idx="12"/>
          </p:nvPr>
        </p:nvSpPr>
        <p:spPr/>
        <p:txBody>
          <a:bodyPr/>
          <a:lstStyle/>
          <a:p>
            <a:pPr marL="0" indent="0">
              <a:buNone/>
            </a:pPr>
            <a:r>
              <a:rPr lang="fr-FR" dirty="0"/>
              <a:t>3</a:t>
            </a:r>
            <a:r>
              <a:rPr lang="fr-FR" dirty="0" smtClean="0"/>
              <a:t>. La démarche volontariste du GN </a:t>
            </a:r>
            <a:endParaRPr lang="fr-FR" dirty="0"/>
          </a:p>
        </p:txBody>
      </p:sp>
    </p:spTree>
    <p:extLst>
      <p:ext uri="{BB962C8B-B14F-4D97-AF65-F5344CB8AC3E}">
        <p14:creationId xmlns:p14="http://schemas.microsoft.com/office/powerpoint/2010/main" val="2055402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D9907C0A-596E-0C1A-9306-8A79266B8E7B}"/>
              </a:ext>
            </a:extLst>
          </p:cNvPr>
          <p:cNvSpPr>
            <a:spLocks noGrp="1"/>
          </p:cNvSpPr>
          <p:nvPr>
            <p:ph sz="quarter" idx="10"/>
          </p:nvPr>
        </p:nvSpPr>
        <p:spPr/>
        <p:txBody>
          <a:bodyPr>
            <a:noAutofit/>
          </a:bodyPr>
          <a:lstStyle/>
          <a:p>
            <a:r>
              <a:rPr lang="fr-FR" sz="2400" dirty="0" smtClean="0"/>
              <a:t>Paiement </a:t>
            </a:r>
            <a:r>
              <a:rPr lang="fr-FR" sz="2400" dirty="0"/>
              <a:t>des dépenses concernant </a:t>
            </a:r>
            <a:r>
              <a:rPr lang="fr-FR" sz="2400" dirty="0" smtClean="0"/>
              <a:t>les </a:t>
            </a:r>
            <a:r>
              <a:rPr lang="fr-FR" sz="2800" b="1" dirty="0"/>
              <a:t>marchés publics à suivi non exhaustif </a:t>
            </a:r>
            <a:r>
              <a:rPr lang="fr-FR" sz="2400" dirty="0" smtClean="0"/>
              <a:t>= accords cadre à </a:t>
            </a:r>
            <a:r>
              <a:rPr lang="fr-FR" sz="2400" dirty="0"/>
              <a:t>bons de commande </a:t>
            </a:r>
            <a:r>
              <a:rPr lang="fr-FR" sz="2400" dirty="0" smtClean="0"/>
              <a:t>fournitures et </a:t>
            </a:r>
            <a:r>
              <a:rPr lang="fr-FR" sz="2400" dirty="0"/>
              <a:t>services uniquement.</a:t>
            </a:r>
          </a:p>
          <a:p>
            <a:endParaRPr lang="fr-FR" sz="2400" dirty="0" smtClean="0"/>
          </a:p>
          <a:p>
            <a:r>
              <a:rPr lang="fr-FR" sz="2400" dirty="0" smtClean="0"/>
              <a:t>Périmètre resserré : </a:t>
            </a:r>
            <a:r>
              <a:rPr lang="fr-FR" sz="2400" dirty="0"/>
              <a:t>accords cadre à </a:t>
            </a:r>
            <a:r>
              <a:rPr lang="fr-FR" sz="2400" dirty="0" smtClean="0"/>
              <a:t>bons de commande du budget principal et multi budgets uniquement (marchés transversaux)</a:t>
            </a:r>
          </a:p>
          <a:p>
            <a:endParaRPr lang="fr-FR" sz="2400" dirty="0"/>
          </a:p>
          <a:p>
            <a:r>
              <a:rPr lang="fr-FR" sz="2400" dirty="0" smtClean="0"/>
              <a:t>110 marchés ou lots</a:t>
            </a:r>
            <a:endParaRPr lang="fr-FR" sz="2400" dirty="0"/>
          </a:p>
        </p:txBody>
      </p:sp>
      <p:sp>
        <p:nvSpPr>
          <p:cNvPr id="4" name="Espace réservé du contenu 3">
            <a:extLst>
              <a:ext uri="{FF2B5EF4-FFF2-40B4-BE49-F238E27FC236}">
                <a16:creationId xmlns="" xmlns:a16="http://schemas.microsoft.com/office/drawing/2014/main" id="{D7199AD4-03FB-315C-09A3-5012B591BD5B}"/>
              </a:ext>
            </a:extLst>
          </p:cNvPr>
          <p:cNvSpPr>
            <a:spLocks noGrp="1"/>
          </p:cNvSpPr>
          <p:nvPr>
            <p:ph sz="quarter" idx="11"/>
          </p:nvPr>
        </p:nvSpPr>
        <p:spPr/>
        <p:txBody>
          <a:bodyPr/>
          <a:lstStyle/>
          <a:p>
            <a:r>
              <a:rPr lang="fr-FR" dirty="0" smtClean="0"/>
              <a:t>Le contrôle allégé en partenariat </a:t>
            </a:r>
            <a:endParaRPr lang="fr-FR" dirty="0"/>
          </a:p>
        </p:txBody>
      </p:sp>
      <p:sp>
        <p:nvSpPr>
          <p:cNvPr id="5" name="Espace réservé du contenu 4">
            <a:extLst>
              <a:ext uri="{FF2B5EF4-FFF2-40B4-BE49-F238E27FC236}">
                <a16:creationId xmlns="" xmlns:a16="http://schemas.microsoft.com/office/drawing/2014/main" id="{247EBDC1-F095-752E-CD2B-8C38CD3220EF}"/>
              </a:ext>
            </a:extLst>
          </p:cNvPr>
          <p:cNvSpPr>
            <a:spLocks noGrp="1"/>
          </p:cNvSpPr>
          <p:nvPr>
            <p:ph sz="quarter" idx="12"/>
          </p:nvPr>
        </p:nvSpPr>
        <p:spPr/>
        <p:txBody>
          <a:bodyPr/>
          <a:lstStyle/>
          <a:p>
            <a:pPr marL="0" indent="0">
              <a:buNone/>
            </a:pPr>
            <a:r>
              <a:rPr lang="fr-FR" dirty="0"/>
              <a:t>4</a:t>
            </a:r>
            <a:r>
              <a:rPr lang="fr-FR" dirty="0" smtClean="0"/>
              <a:t>. Périmètre</a:t>
            </a:r>
            <a:endParaRPr lang="fr-FR" dirty="0"/>
          </a:p>
        </p:txBody>
      </p:sp>
    </p:spTree>
    <p:extLst>
      <p:ext uri="{BB962C8B-B14F-4D97-AF65-F5344CB8AC3E}">
        <p14:creationId xmlns:p14="http://schemas.microsoft.com/office/powerpoint/2010/main" val="4141890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D9907C0A-596E-0C1A-9306-8A79266B8E7B}"/>
              </a:ext>
            </a:extLst>
          </p:cNvPr>
          <p:cNvSpPr>
            <a:spLocks noGrp="1"/>
          </p:cNvSpPr>
          <p:nvPr>
            <p:ph sz="quarter" idx="10"/>
          </p:nvPr>
        </p:nvSpPr>
        <p:spPr/>
        <p:txBody>
          <a:bodyPr>
            <a:normAutofit/>
          </a:bodyPr>
          <a:lstStyle/>
          <a:p>
            <a:pPr marL="342900" indent="-342900">
              <a:buFont typeface="Wingdings" panose="05000000000000000000" pitchFamily="2" charset="2"/>
              <a:buChar char="Ø"/>
            </a:pPr>
            <a:r>
              <a:rPr lang="fr-FR" sz="2400" dirty="0" smtClean="0"/>
              <a:t>Portage initial très volontariste mais suivi de mouvements de personnel en interne et en externe</a:t>
            </a:r>
          </a:p>
          <a:p>
            <a:endParaRPr lang="fr-FR" sz="2400" dirty="0" smtClean="0"/>
          </a:p>
          <a:p>
            <a:pPr marL="342900" indent="-342900">
              <a:buFont typeface="Wingdings" panose="05000000000000000000" pitchFamily="2" charset="2"/>
              <a:buChar char="Ø"/>
            </a:pPr>
            <a:r>
              <a:rPr lang="fr-FR" sz="2400" dirty="0" smtClean="0"/>
              <a:t>Crise sanitaire</a:t>
            </a:r>
          </a:p>
          <a:p>
            <a:endParaRPr lang="fr-FR" sz="2400" dirty="0" smtClean="0"/>
          </a:p>
          <a:p>
            <a:pPr marL="342900" indent="-342900">
              <a:buFont typeface="Wingdings" panose="05000000000000000000" pitchFamily="2" charset="2"/>
              <a:buChar char="Ø"/>
            </a:pPr>
            <a:r>
              <a:rPr lang="fr-FR" sz="2400" dirty="0" smtClean="0"/>
              <a:t>Engagements réciproques : contrôle interne au GN et au SGC </a:t>
            </a:r>
          </a:p>
          <a:p>
            <a:endParaRPr lang="fr-FR" sz="2400" dirty="0" smtClean="0"/>
          </a:p>
          <a:p>
            <a:pPr marL="342900" indent="-342900">
              <a:buFont typeface="Wingdings" panose="05000000000000000000" pitchFamily="2" charset="2"/>
              <a:buChar char="Ø"/>
            </a:pPr>
            <a:r>
              <a:rPr lang="fr-FR" sz="2400" dirty="0" smtClean="0"/>
              <a:t>Défaillances relevées par l’audit initial de la MDRA 11 </a:t>
            </a:r>
            <a:endParaRPr lang="fr-FR" sz="2400" dirty="0"/>
          </a:p>
        </p:txBody>
      </p:sp>
      <p:sp>
        <p:nvSpPr>
          <p:cNvPr id="4" name="Espace réservé du contenu 3">
            <a:extLst>
              <a:ext uri="{FF2B5EF4-FFF2-40B4-BE49-F238E27FC236}">
                <a16:creationId xmlns="" xmlns:a16="http://schemas.microsoft.com/office/drawing/2014/main" id="{D7199AD4-03FB-315C-09A3-5012B591BD5B}"/>
              </a:ext>
            </a:extLst>
          </p:cNvPr>
          <p:cNvSpPr>
            <a:spLocks noGrp="1"/>
          </p:cNvSpPr>
          <p:nvPr>
            <p:ph sz="quarter" idx="11"/>
          </p:nvPr>
        </p:nvSpPr>
        <p:spPr/>
        <p:txBody>
          <a:bodyPr/>
          <a:lstStyle/>
          <a:p>
            <a:r>
              <a:rPr lang="fr-FR" dirty="0" smtClean="0"/>
              <a:t>Le contrôle allégé en partenariat </a:t>
            </a:r>
            <a:endParaRPr lang="fr-FR" dirty="0"/>
          </a:p>
        </p:txBody>
      </p:sp>
      <p:sp>
        <p:nvSpPr>
          <p:cNvPr id="5" name="Espace réservé du contenu 4">
            <a:extLst>
              <a:ext uri="{FF2B5EF4-FFF2-40B4-BE49-F238E27FC236}">
                <a16:creationId xmlns="" xmlns:a16="http://schemas.microsoft.com/office/drawing/2014/main" id="{247EBDC1-F095-752E-CD2B-8C38CD3220EF}"/>
              </a:ext>
            </a:extLst>
          </p:cNvPr>
          <p:cNvSpPr>
            <a:spLocks noGrp="1"/>
          </p:cNvSpPr>
          <p:nvPr>
            <p:ph sz="quarter" idx="12"/>
          </p:nvPr>
        </p:nvSpPr>
        <p:spPr/>
        <p:txBody>
          <a:bodyPr/>
          <a:lstStyle/>
          <a:p>
            <a:pPr marL="0" indent="0">
              <a:buNone/>
            </a:pPr>
            <a:r>
              <a:rPr lang="fr-FR" dirty="0"/>
              <a:t>5</a:t>
            </a:r>
            <a:r>
              <a:rPr lang="fr-FR" dirty="0" smtClean="0"/>
              <a:t>. Difficultés </a:t>
            </a:r>
            <a:endParaRPr lang="fr-FR" dirty="0"/>
          </a:p>
        </p:txBody>
      </p:sp>
    </p:spTree>
    <p:extLst>
      <p:ext uri="{BB962C8B-B14F-4D97-AF65-F5344CB8AC3E}">
        <p14:creationId xmlns:p14="http://schemas.microsoft.com/office/powerpoint/2010/main" val="1262255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 xmlns:a16="http://schemas.microsoft.com/office/drawing/2014/main" id="{D7199AD4-03FB-315C-09A3-5012B591BD5B}"/>
              </a:ext>
            </a:extLst>
          </p:cNvPr>
          <p:cNvSpPr>
            <a:spLocks noGrp="1"/>
          </p:cNvSpPr>
          <p:nvPr>
            <p:ph sz="quarter" idx="11"/>
          </p:nvPr>
        </p:nvSpPr>
        <p:spPr/>
        <p:txBody>
          <a:bodyPr/>
          <a:lstStyle/>
          <a:p>
            <a:r>
              <a:rPr lang="fr-FR" dirty="0" smtClean="0"/>
              <a:t>Le contrôle allégé en partenariat </a:t>
            </a:r>
            <a:endParaRPr lang="fr-FR" dirty="0"/>
          </a:p>
        </p:txBody>
      </p:sp>
      <p:sp>
        <p:nvSpPr>
          <p:cNvPr id="5" name="Espace réservé du contenu 4">
            <a:extLst>
              <a:ext uri="{FF2B5EF4-FFF2-40B4-BE49-F238E27FC236}">
                <a16:creationId xmlns="" xmlns:a16="http://schemas.microsoft.com/office/drawing/2014/main" id="{247EBDC1-F095-752E-CD2B-8C38CD3220EF}"/>
              </a:ext>
            </a:extLst>
          </p:cNvPr>
          <p:cNvSpPr>
            <a:spLocks noGrp="1"/>
          </p:cNvSpPr>
          <p:nvPr>
            <p:ph sz="quarter" idx="12"/>
          </p:nvPr>
        </p:nvSpPr>
        <p:spPr>
          <a:xfrm>
            <a:off x="251520" y="1258459"/>
            <a:ext cx="8208962" cy="503238"/>
          </a:xfrm>
        </p:spPr>
        <p:txBody>
          <a:bodyPr/>
          <a:lstStyle/>
          <a:p>
            <a:pPr marL="0" indent="0">
              <a:buNone/>
            </a:pPr>
            <a:r>
              <a:rPr lang="fr-FR" dirty="0"/>
              <a:t>6</a:t>
            </a:r>
            <a:r>
              <a:rPr lang="fr-FR" dirty="0" smtClean="0"/>
              <a:t>. L’accompagnement du contrôle de gestion</a:t>
            </a:r>
            <a:endParaRPr lang="fr-FR" dirty="0"/>
          </a:p>
        </p:txBody>
      </p:sp>
      <p:sp>
        <p:nvSpPr>
          <p:cNvPr id="2" name="Rectangle 1"/>
          <p:cNvSpPr/>
          <p:nvPr/>
        </p:nvSpPr>
        <p:spPr>
          <a:xfrm>
            <a:off x="311625" y="1795481"/>
            <a:ext cx="3592074" cy="415498"/>
          </a:xfrm>
          <a:prstGeom prst="rect">
            <a:avLst/>
          </a:prstGeom>
        </p:spPr>
        <p:txBody>
          <a:bodyPr wrap="none">
            <a:spAutoFit/>
          </a:bodyPr>
          <a:lstStyle/>
          <a:p>
            <a:pPr marL="342900" indent="-342900" algn="just">
              <a:buFont typeface="Wingdings" panose="05000000000000000000" pitchFamily="2" charset="2"/>
              <a:buChar char="Ø"/>
            </a:pPr>
            <a:r>
              <a:rPr lang="fr-FR" sz="2100" dirty="0">
                <a:solidFill>
                  <a:srgbClr val="006297"/>
                </a:solidFill>
                <a:latin typeface="Tw Cen MT" panose="020B0602020104020603" pitchFamily="34" charset="0"/>
              </a:rPr>
              <a:t>Actualisation des procédures</a:t>
            </a:r>
          </a:p>
        </p:txBody>
      </p:sp>
      <p:sp>
        <p:nvSpPr>
          <p:cNvPr id="7" name="Rectangle 6"/>
          <p:cNvSpPr/>
          <p:nvPr/>
        </p:nvSpPr>
        <p:spPr>
          <a:xfrm>
            <a:off x="293864" y="2247250"/>
            <a:ext cx="8022551" cy="415498"/>
          </a:xfrm>
          <a:prstGeom prst="rect">
            <a:avLst/>
          </a:prstGeom>
        </p:spPr>
        <p:txBody>
          <a:bodyPr wrap="square">
            <a:spAutoFit/>
          </a:bodyPr>
          <a:lstStyle/>
          <a:p>
            <a:pPr marL="342900" indent="-342900" algn="just">
              <a:buFont typeface="Wingdings" panose="05000000000000000000" pitchFamily="2" charset="2"/>
              <a:buChar char="Ø"/>
            </a:pPr>
            <a:r>
              <a:rPr lang="fr-FR" sz="2100" dirty="0">
                <a:solidFill>
                  <a:srgbClr val="006297"/>
                </a:solidFill>
                <a:latin typeface="Tw Cen MT" panose="020B0602020104020603" pitchFamily="34" charset="0"/>
              </a:rPr>
              <a:t>Proposition d’une trame d’organigramme fonctionnel nominatif </a:t>
            </a:r>
          </a:p>
        </p:txBody>
      </p:sp>
      <p:sp>
        <p:nvSpPr>
          <p:cNvPr id="9" name="Rectangle 8"/>
          <p:cNvSpPr/>
          <p:nvPr/>
        </p:nvSpPr>
        <p:spPr>
          <a:xfrm>
            <a:off x="293864" y="2696532"/>
            <a:ext cx="4605171" cy="415498"/>
          </a:xfrm>
          <a:prstGeom prst="rect">
            <a:avLst/>
          </a:prstGeom>
        </p:spPr>
        <p:txBody>
          <a:bodyPr wrap="none">
            <a:spAutoFit/>
          </a:bodyPr>
          <a:lstStyle/>
          <a:p>
            <a:pPr marL="342900" indent="-342900" algn="just">
              <a:buFont typeface="Wingdings" panose="05000000000000000000" pitchFamily="2" charset="2"/>
              <a:buChar char="Ø"/>
            </a:pPr>
            <a:r>
              <a:rPr lang="fr-FR" sz="2100" dirty="0">
                <a:solidFill>
                  <a:srgbClr val="006297"/>
                </a:solidFill>
                <a:latin typeface="Tw Cen MT" panose="020B0602020104020603" pitchFamily="34" charset="0"/>
              </a:rPr>
              <a:t>Proposition d’une cotation des risques </a:t>
            </a:r>
          </a:p>
        </p:txBody>
      </p:sp>
      <p:sp>
        <p:nvSpPr>
          <p:cNvPr id="10" name="Rectangle 9"/>
          <p:cNvSpPr/>
          <p:nvPr/>
        </p:nvSpPr>
        <p:spPr>
          <a:xfrm>
            <a:off x="251520" y="3420971"/>
            <a:ext cx="8208962" cy="2031325"/>
          </a:xfrm>
          <a:prstGeom prst="rect">
            <a:avLst/>
          </a:prstGeom>
        </p:spPr>
        <p:txBody>
          <a:bodyPr wrap="square">
            <a:spAutoFit/>
          </a:bodyPr>
          <a:lstStyle/>
          <a:p>
            <a:pPr marL="342900" indent="-342900" algn="just">
              <a:buFont typeface="Wingdings" panose="05000000000000000000" pitchFamily="2" charset="2"/>
              <a:buChar char="Ø"/>
            </a:pPr>
            <a:r>
              <a:rPr lang="fr-FR" sz="2100" dirty="0">
                <a:solidFill>
                  <a:srgbClr val="006297"/>
                </a:solidFill>
                <a:latin typeface="Tw Cen MT" panose="020B0602020104020603" pitchFamily="34" charset="0"/>
              </a:rPr>
              <a:t>Echelle de maturité de gestion des risques : </a:t>
            </a:r>
          </a:p>
          <a:p>
            <a:pPr algn="just"/>
            <a:r>
              <a:rPr lang="fr-FR" sz="2100" dirty="0">
                <a:solidFill>
                  <a:srgbClr val="006297"/>
                </a:solidFill>
                <a:latin typeface="Tw Cen MT" panose="020B0602020104020603" pitchFamily="34" charset="0"/>
              </a:rPr>
              <a:t>Auto évaluation des 4 thématiques </a:t>
            </a:r>
          </a:p>
          <a:p>
            <a:pPr algn="just"/>
            <a:r>
              <a:rPr lang="fr-FR" sz="2100" dirty="0">
                <a:solidFill>
                  <a:srgbClr val="006297"/>
                </a:solidFill>
                <a:latin typeface="Tw Cen MT" panose="020B0602020104020603" pitchFamily="34" charset="0"/>
              </a:rPr>
              <a:t>- Organisation de la fonction comptable et financière</a:t>
            </a:r>
          </a:p>
          <a:p>
            <a:pPr algn="just"/>
            <a:r>
              <a:rPr lang="fr-FR" sz="2100" dirty="0">
                <a:solidFill>
                  <a:srgbClr val="006297"/>
                </a:solidFill>
                <a:latin typeface="Tw Cen MT" panose="020B0602020104020603" pitchFamily="34" charset="0"/>
              </a:rPr>
              <a:t>- Documentation des procédures financières et comptables</a:t>
            </a:r>
          </a:p>
          <a:p>
            <a:pPr algn="just"/>
            <a:r>
              <a:rPr lang="fr-FR" sz="2100" dirty="0">
                <a:solidFill>
                  <a:srgbClr val="006297"/>
                </a:solidFill>
                <a:latin typeface="Tw Cen MT" panose="020B0602020104020603" pitchFamily="34" charset="0"/>
              </a:rPr>
              <a:t>- Traçabilité des acteurs et des opérations financières et comptables</a:t>
            </a:r>
          </a:p>
          <a:p>
            <a:pPr algn="just"/>
            <a:r>
              <a:rPr lang="fr-FR" sz="2100" dirty="0">
                <a:solidFill>
                  <a:srgbClr val="006297"/>
                </a:solidFill>
                <a:latin typeface="Tw Cen MT" panose="020B0602020104020603" pitchFamily="34" charset="0"/>
              </a:rPr>
              <a:t>- Pilotage</a:t>
            </a:r>
          </a:p>
        </p:txBody>
      </p:sp>
      <p:pic>
        <p:nvPicPr>
          <p:cNvPr id="11" name="Picture 2" descr="La Cartographie des risques : pourquoi est-ce un outil indispensable ? -  S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30" y="1715058"/>
            <a:ext cx="4040170" cy="265360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Graphique 11"/>
          <p:cNvGraphicFramePr/>
          <p:nvPr>
            <p:extLst>
              <p:ext uri="{D42A27DB-BD31-4B8C-83A1-F6EECF244321}">
                <p14:modId xmlns:p14="http://schemas.microsoft.com/office/powerpoint/2010/main" val="2536963662"/>
              </p:ext>
            </p:extLst>
          </p:nvPr>
        </p:nvGraphicFramePr>
        <p:xfrm>
          <a:off x="361030" y="1715058"/>
          <a:ext cx="7451330" cy="4594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097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1"/>
                                        </p:tgtEl>
                                        <p:attrNameLst>
                                          <p:attrName>ppt_x</p:attrName>
                                        </p:attrNameLst>
                                      </p:cBhvr>
                                      <p:tavLst>
                                        <p:tav tm="0">
                                          <p:val>
                                            <p:strVal val="ppt_x"/>
                                          </p:val>
                                        </p:tav>
                                        <p:tav tm="100000">
                                          <p:val>
                                            <p:strVal val="ppt_x"/>
                                          </p:val>
                                        </p:tav>
                                      </p:tavLst>
                                    </p:anim>
                                    <p:anim calcmode="lin" valueType="num">
                                      <p:cBhvr additive="base">
                                        <p:cTn id="29" dur="500"/>
                                        <p:tgtEl>
                                          <p:spTgt spid="11"/>
                                        </p:tgtEl>
                                        <p:attrNameLst>
                                          <p:attrName>ppt_y</p:attrName>
                                        </p:attrNameLst>
                                      </p:cBhvr>
                                      <p:tavLst>
                                        <p:tav tm="0">
                                          <p:val>
                                            <p:strVal val="ppt_y"/>
                                          </p:val>
                                        </p:tav>
                                        <p:tav tm="100000">
                                          <p:val>
                                            <p:strVal val="1+ppt_h/2"/>
                                          </p:val>
                                        </p:tav>
                                      </p:tavLst>
                                    </p:anim>
                                    <p:set>
                                      <p:cBhvr>
                                        <p:cTn id="30" dur="1" fill="hold">
                                          <p:stCondLst>
                                            <p:cond delay="499"/>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12"/>
                                        </p:tgtEl>
                                        <p:attrNameLst>
                                          <p:attrName>ppt_x</p:attrName>
                                        </p:attrNameLst>
                                      </p:cBhvr>
                                      <p:tavLst>
                                        <p:tav tm="0">
                                          <p:val>
                                            <p:strVal val="ppt_x"/>
                                          </p:val>
                                        </p:tav>
                                        <p:tav tm="100000">
                                          <p:val>
                                            <p:strVal val="ppt_x"/>
                                          </p:val>
                                        </p:tav>
                                      </p:tavLst>
                                    </p:anim>
                                    <p:anim calcmode="lin" valueType="num">
                                      <p:cBhvr additive="base">
                                        <p:cTn id="47" dur="500"/>
                                        <p:tgtEl>
                                          <p:spTgt spid="12"/>
                                        </p:tgtEl>
                                        <p:attrNameLst>
                                          <p:attrName>ppt_y</p:attrName>
                                        </p:attrNameLst>
                                      </p:cBhvr>
                                      <p:tavLst>
                                        <p:tav tm="0">
                                          <p:val>
                                            <p:strVal val="ppt_y"/>
                                          </p:val>
                                        </p:tav>
                                        <p:tav tm="100000">
                                          <p:val>
                                            <p:strVal val="1+ppt_h/2"/>
                                          </p:val>
                                        </p:tav>
                                      </p:tavLst>
                                    </p:anim>
                                    <p:set>
                                      <p:cBhvr>
                                        <p:cTn id="4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Graphic spid="12" grpId="0">
        <p:bldAsOne/>
      </p:bldGraphic>
      <p:bldGraphic spid="12" grpId="1">
        <p:bldAsOne/>
      </p:bldGraphic>
    </p:bld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69E767C5062C4C876632675D1C63EC" ma:contentTypeVersion="4" ma:contentTypeDescription="Crée un document." ma:contentTypeScope="" ma:versionID="a69e6ba01bb471ac8526ed1b96c497fd">
  <xsd:schema xmlns:xsd="http://www.w3.org/2001/XMLSchema" xmlns:xs="http://www.w3.org/2001/XMLSchema" xmlns:p="http://schemas.microsoft.com/office/2006/metadata/properties" xmlns:ns1="http://schemas.microsoft.com/sharepoint/v3" xmlns:ns2="0702b7ac-8b6d-466a-927e-ec22d600c13c" xmlns:ns3="9e13e5d4-060f-41a3-ba59-43023bf63904" targetNamespace="http://schemas.microsoft.com/office/2006/metadata/properties" ma:root="true" ma:fieldsID="2bf0950968a558fb5753e66e4d548480" ns1:_="" ns2:_="" ns3:_="">
    <xsd:import namespace="http://schemas.microsoft.com/sharepoint/v3"/>
    <xsd:import namespace="0702b7ac-8b6d-466a-927e-ec22d600c13c"/>
    <xsd:import namespace="9e13e5d4-060f-41a3-ba59-43023bf63904"/>
    <xsd:element name="properties">
      <xsd:complexType>
        <xsd:sequence>
          <xsd:element name="documentManagement">
            <xsd:complexType>
              <xsd:all>
                <xsd:element ref="ns1:PublishingStartDate" minOccurs="0"/>
                <xsd:element ref="ns1:PublishingExpirationDate" minOccurs="0"/>
                <xsd:element ref="ns2:g6ba573a0960431cb64bbd25f06bfdb0" minOccurs="0"/>
                <xsd:element ref="ns3:TaxCatchAll" minOccurs="0"/>
                <xsd:element ref="ns2:g17594ed83c348088125dc391995fe8a" minOccurs="0"/>
                <xsd:element ref="ns2:g6ba573a0960431cb64bbd25f06bfdb0" minOccurs="0"/>
                <xsd:element ref="ns3:TaxCatchAll" minOccurs="0"/>
                <xsd:element ref="ns2:g17594ed83c348088125dc391995fe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9"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02b7ac-8b6d-466a-927e-ec22d600c13c" elementFormDefault="qualified">
    <xsd:import namespace="http://schemas.microsoft.com/office/2006/documentManagement/types"/>
    <xsd:import namespace="http://schemas.microsoft.com/office/infopath/2007/PartnerControls"/>
    <xsd:element name="g6ba573a0960431cb64bbd25f06bfdb0" ma:index="10" nillable="true" ma:displayName="Type de document_0" ma:hidden="true" ma:internalName="g6ba573a0960431cb64bbd25f06bfdb0">
      <xsd:simpleType>
        <xsd:restriction base="dms:Note"/>
      </xsd:simpleType>
    </xsd:element>
    <xsd:element name="g17594ed83c348088125dc391995fe8a" ma:index="12" nillable="true" ma:displayName="Thème du document_0" ma:hidden="true" ma:internalName="g17594ed83c348088125dc391995fe8a">
      <xsd:simpleType>
        <xsd:restriction base="dms:Note"/>
      </xsd:simpleType>
    </xsd:element>
    <xsd:element name="g6ba573a0960431cb64bbd25f06bfdb0" ma:index="13" nillable="true" ma:displayName="Type de document_0" ma:hidden="true" ma:internalName="g6ba573a0960431cb64bbd25f06bfdb0">
      <xsd:simpleType>
        <xsd:restriction base="dms:Note"/>
      </xsd:simpleType>
    </xsd:element>
    <xsd:element name="g17594ed83c348088125dc391995fe8a" ma:index="15" nillable="true" ma:displayName="Thème du document_0" ma:hidden="true" ma:internalName="g17594ed83c348088125dc391995fe8a">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13e5d4-060f-41a3-ba59-43023bf63904" elementFormDefault="qualified">
    <xsd:import namespace="http://schemas.microsoft.com/office/2006/documentManagement/types"/>
    <xsd:import namespace="http://schemas.microsoft.com/office/infopath/2007/PartnerControls"/>
    <xsd:element name="TaxCatchAll" ma:index="11" nillable="true" ma:displayName="Colonne Attraper tout de Taxonomie" ma:description="" ma:hidden="true" ma:list="{b7d74f7a-20e7-423c-9769-c4f9b064e56c}" ma:internalName="TaxCatchAll" ma:showField="CatchAllData" ma:web="84b3a059-9e5f-46ee-8fdd-936960971ee0">
      <xsd:complexType>
        <xsd:complexContent>
          <xsd:extension base="dms:MultiChoiceLookup">
            <xsd:sequence>
              <xsd:element name="Value" type="dms:Lookup" maxOccurs="unbounded" minOccurs="0" nillable="true"/>
            </xsd:sequence>
          </xsd:extension>
        </xsd:complexContent>
      </xsd:complexType>
    </xsd:element>
    <xsd:element name="TaxCatchAll" ma:index="14" nillable="true" ma:displayName="Colonne Attraper tout de Taxonomie" ma:description="" ma:hidden="true" ma:list="{b7d74f7a-20e7-423c-9769-c4f9b064e56c}" ma:internalName="TaxCatchAll" ma:showField="CatchAllData" ma:web="84b3a059-9e5f-46ee-8fdd-936960971e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FA903D-75A4-4E83-A85B-F4860B7DE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02b7ac-8b6d-466a-927e-ec22d600c13c"/>
    <ds:schemaRef ds:uri="9e13e5d4-060f-41a3-ba59-43023bf63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C12063-FA00-448C-A383-C9E17C0811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1667</TotalTime>
  <Words>619</Words>
  <Application>Microsoft Office PowerPoint</Application>
  <PresentationFormat>Affichage à l'écran (4:3)</PresentationFormat>
  <Paragraphs>107</Paragraphs>
  <Slides>14</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14</vt:i4>
      </vt:variant>
    </vt:vector>
  </HeadingPairs>
  <TitlesOfParts>
    <vt:vector size="23" baseType="lpstr">
      <vt:lpstr>Abadi</vt:lpstr>
      <vt:lpstr>Arial</vt:lpstr>
      <vt:lpstr>Calibri</vt:lpstr>
      <vt:lpstr>Poiret One</vt:lpstr>
      <vt:lpstr>Tw Cen MT</vt:lpstr>
      <vt:lpstr>Wingdings</vt:lpstr>
      <vt:lpstr>YADWjiavVFk 0</vt:lpstr>
      <vt:lpstr>Conception personnalisée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DUFLAND</dc:creator>
  <cp:lastModifiedBy>GLEIZES Marie</cp:lastModifiedBy>
  <cp:revision>142</cp:revision>
  <cp:lastPrinted>2019-03-26T09:19:18Z</cp:lastPrinted>
  <dcterms:created xsi:type="dcterms:W3CDTF">2013-01-22T14:46:05Z</dcterms:created>
  <dcterms:modified xsi:type="dcterms:W3CDTF">2023-04-18T08:19:50Z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0x0101002169E767C5062C4C876632675D1C63EC</vt:lpwstr>
  </property>
</Properties>
</file>